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3" r:id="rId2"/>
    <p:sldId id="321" r:id="rId3"/>
    <p:sldId id="325" r:id="rId4"/>
    <p:sldId id="324" r:id="rId5"/>
    <p:sldId id="319" r:id="rId6"/>
    <p:sldId id="333" r:id="rId7"/>
    <p:sldId id="342" r:id="rId8"/>
    <p:sldId id="329" r:id="rId9"/>
    <p:sldId id="336" r:id="rId10"/>
    <p:sldId id="337" r:id="rId11"/>
    <p:sldId id="338" r:id="rId12"/>
    <p:sldId id="339" r:id="rId13"/>
    <p:sldId id="340" r:id="rId14"/>
    <p:sldId id="341" r:id="rId15"/>
    <p:sldId id="326" r:id="rId16"/>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Perkins"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AA6"/>
    <a:srgbClr val="B5CDE4"/>
    <a:srgbClr val="C2CD23"/>
    <a:srgbClr val="D9D9D9"/>
    <a:srgbClr val="362C1F"/>
    <a:srgbClr val="4F81BD"/>
    <a:srgbClr val="BF7329"/>
    <a:srgbClr val="8C944D"/>
    <a:srgbClr val="A80000"/>
    <a:srgbClr val="CCA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37" autoAdjust="0"/>
    <p:restoredTop sz="60000" autoAdjust="0"/>
  </p:normalViewPr>
  <p:slideViewPr>
    <p:cSldViewPr>
      <p:cViewPr>
        <p:scale>
          <a:sx n="74" d="100"/>
          <a:sy n="74" d="100"/>
        </p:scale>
        <p:origin x="-1728" y="414"/>
      </p:cViewPr>
      <p:guideLst>
        <p:guide orient="horz" pos="2160"/>
        <p:guide pos="2880"/>
      </p:guideLst>
    </p:cSldViewPr>
  </p:slideViewPr>
  <p:notesTextViewPr>
    <p:cViewPr>
      <p:scale>
        <a:sx n="1" d="1"/>
        <a:sy n="1" d="1"/>
      </p:scale>
      <p:origin x="0" y="0"/>
    </p:cViewPr>
  </p:notesTextViewPr>
  <p:sorterViewPr>
    <p:cViewPr>
      <p:scale>
        <a:sx n="100" d="100"/>
        <a:sy n="100" d="100"/>
      </p:scale>
      <p:origin x="0" y="65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AFEC0-8441-4F08-BDD5-C7269DB59D0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0E54869-2AB0-4CF7-B1CB-B54B1FE8D919}">
      <dgm:prSet phldrT="[Text]" custT="1"/>
      <dgm:spPr/>
      <dgm:t>
        <a:bodyPr/>
        <a:lstStyle/>
        <a:p>
          <a:r>
            <a:rPr lang="en-US" sz="3200" dirty="0" smtClean="0"/>
            <a:t>Student</a:t>
          </a:r>
          <a:endParaRPr lang="en-US" sz="3200" dirty="0"/>
        </a:p>
      </dgm:t>
    </dgm:pt>
    <dgm:pt modelId="{F9300087-2690-4BD2-A02D-4660707DA443}" type="parTrans" cxnId="{FBBC5B95-EDC1-462A-A6A3-583D12219F2E}">
      <dgm:prSet/>
      <dgm:spPr/>
      <dgm:t>
        <a:bodyPr/>
        <a:lstStyle/>
        <a:p>
          <a:endParaRPr lang="en-US"/>
        </a:p>
      </dgm:t>
    </dgm:pt>
    <dgm:pt modelId="{D6DAE67F-6503-44C0-83CD-B05478C0BB74}" type="sibTrans" cxnId="{FBBC5B95-EDC1-462A-A6A3-583D12219F2E}">
      <dgm:prSet/>
      <dgm:spPr/>
      <dgm:t>
        <a:bodyPr/>
        <a:lstStyle/>
        <a:p>
          <a:endParaRPr lang="en-US"/>
        </a:p>
      </dgm:t>
    </dgm:pt>
    <dgm:pt modelId="{718BB76F-1874-4047-9088-88F41CF2700C}">
      <dgm:prSet phldrT="[Text]" custT="1"/>
      <dgm:spPr/>
      <dgm:t>
        <a:bodyPr/>
        <a:lstStyle/>
        <a:p>
          <a:r>
            <a:rPr lang="en-US" sz="2000" dirty="0" smtClean="0"/>
            <a:t>Officers &amp; Other Leadership Roles </a:t>
          </a:r>
          <a:endParaRPr lang="en-US" sz="2000" dirty="0"/>
        </a:p>
      </dgm:t>
    </dgm:pt>
    <dgm:pt modelId="{7EB3192B-C29C-4957-BAB9-9D8882200C49}" type="parTrans" cxnId="{EE6755C5-F79C-40F5-A23C-2A596DBE2AA7}">
      <dgm:prSet/>
      <dgm:spPr/>
      <dgm:t>
        <a:bodyPr/>
        <a:lstStyle/>
        <a:p>
          <a:endParaRPr lang="en-US"/>
        </a:p>
      </dgm:t>
    </dgm:pt>
    <dgm:pt modelId="{912D62D0-224D-4D99-82E6-1711F5272472}" type="sibTrans" cxnId="{EE6755C5-F79C-40F5-A23C-2A596DBE2AA7}">
      <dgm:prSet/>
      <dgm:spPr/>
      <dgm:t>
        <a:bodyPr/>
        <a:lstStyle/>
        <a:p>
          <a:endParaRPr lang="en-US"/>
        </a:p>
      </dgm:t>
    </dgm:pt>
    <dgm:pt modelId="{2F3577A4-E6DF-4C98-8574-68ECEA5DCEA2}">
      <dgm:prSet phldrT="[Text]"/>
      <dgm:spPr/>
      <dgm:t>
        <a:bodyPr/>
        <a:lstStyle/>
        <a:p>
          <a:r>
            <a:rPr lang="en-US" dirty="0" smtClean="0"/>
            <a:t>Project Teams &amp; Committees</a:t>
          </a:r>
          <a:endParaRPr lang="en-US" dirty="0"/>
        </a:p>
      </dgm:t>
    </dgm:pt>
    <dgm:pt modelId="{FEB9E270-9453-43F4-A98E-888B5CB46430}" type="parTrans" cxnId="{309CD8DA-F817-41CA-A632-2AF7E4251DB9}">
      <dgm:prSet/>
      <dgm:spPr/>
      <dgm:t>
        <a:bodyPr/>
        <a:lstStyle/>
        <a:p>
          <a:endParaRPr lang="en-US"/>
        </a:p>
      </dgm:t>
    </dgm:pt>
    <dgm:pt modelId="{88811D7D-B739-451D-801D-43491C9084D6}" type="sibTrans" cxnId="{309CD8DA-F817-41CA-A632-2AF7E4251DB9}">
      <dgm:prSet/>
      <dgm:spPr/>
      <dgm:t>
        <a:bodyPr/>
        <a:lstStyle/>
        <a:p>
          <a:endParaRPr lang="en-US"/>
        </a:p>
      </dgm:t>
    </dgm:pt>
    <dgm:pt modelId="{E0D4B7EB-D121-42B5-8733-9748ACC794BC}">
      <dgm:prSet phldrT="[Text]" custT="1"/>
      <dgm:spPr/>
      <dgm:t>
        <a:bodyPr/>
        <a:lstStyle/>
        <a:p>
          <a:r>
            <a:rPr lang="en-US" sz="3200" dirty="0" smtClean="0"/>
            <a:t>Professional</a:t>
          </a:r>
          <a:endParaRPr lang="en-US" sz="3200" dirty="0"/>
        </a:p>
      </dgm:t>
    </dgm:pt>
    <dgm:pt modelId="{9531FCD4-3FB0-4C67-B62C-DB944E4634C0}" type="parTrans" cxnId="{D0E279D8-C2D3-4486-9A31-2CB8CCAB05E2}">
      <dgm:prSet/>
      <dgm:spPr/>
      <dgm:t>
        <a:bodyPr/>
        <a:lstStyle/>
        <a:p>
          <a:endParaRPr lang="en-US"/>
        </a:p>
      </dgm:t>
    </dgm:pt>
    <dgm:pt modelId="{9F10D696-E08B-4710-AA71-53F9C181C0CF}" type="sibTrans" cxnId="{D0E279D8-C2D3-4486-9A31-2CB8CCAB05E2}">
      <dgm:prSet/>
      <dgm:spPr/>
      <dgm:t>
        <a:bodyPr/>
        <a:lstStyle/>
        <a:p>
          <a:endParaRPr lang="en-US"/>
        </a:p>
      </dgm:t>
    </dgm:pt>
    <dgm:pt modelId="{F08AD77B-224A-4C91-8647-E1D5A556F692}">
      <dgm:prSet phldrT="[Text]"/>
      <dgm:spPr/>
      <dgm:t>
        <a:bodyPr/>
        <a:lstStyle/>
        <a:p>
          <a:r>
            <a:rPr lang="en-US" dirty="0" smtClean="0"/>
            <a:t>Officers &amp; Other Leadership Roles </a:t>
          </a:r>
          <a:endParaRPr lang="en-US" dirty="0"/>
        </a:p>
      </dgm:t>
    </dgm:pt>
    <dgm:pt modelId="{80632D42-1752-486A-AAC8-E173E953B083}" type="parTrans" cxnId="{EED0EA29-CFD9-44F3-B90C-D8A61EABEDAC}">
      <dgm:prSet/>
      <dgm:spPr/>
      <dgm:t>
        <a:bodyPr/>
        <a:lstStyle/>
        <a:p>
          <a:endParaRPr lang="en-US"/>
        </a:p>
      </dgm:t>
    </dgm:pt>
    <dgm:pt modelId="{40531914-5F71-4EAF-8A35-A2F3630D1EB8}" type="sibTrans" cxnId="{EED0EA29-CFD9-44F3-B90C-D8A61EABEDAC}">
      <dgm:prSet/>
      <dgm:spPr/>
      <dgm:t>
        <a:bodyPr/>
        <a:lstStyle/>
        <a:p>
          <a:endParaRPr lang="en-US"/>
        </a:p>
      </dgm:t>
    </dgm:pt>
    <dgm:pt modelId="{94E6DF37-BE76-4E6F-A327-017A20BF9670}">
      <dgm:prSet phldrT="[Text]"/>
      <dgm:spPr/>
      <dgm:t>
        <a:bodyPr/>
        <a:lstStyle/>
        <a:p>
          <a:r>
            <a:rPr lang="en-US" dirty="0" smtClean="0"/>
            <a:t>Project Teams, Mentors &amp; Committees</a:t>
          </a:r>
          <a:endParaRPr lang="en-US" dirty="0"/>
        </a:p>
      </dgm:t>
    </dgm:pt>
    <dgm:pt modelId="{ED9D577C-198D-4D11-B072-768CC7179F74}" type="parTrans" cxnId="{6452EA4C-CDF3-48C3-9D56-1E9004944A05}">
      <dgm:prSet/>
      <dgm:spPr/>
      <dgm:t>
        <a:bodyPr/>
        <a:lstStyle/>
        <a:p>
          <a:endParaRPr lang="en-US"/>
        </a:p>
      </dgm:t>
    </dgm:pt>
    <dgm:pt modelId="{6CDB1C9F-732B-4AC5-83B0-43E6EE7E123B}" type="sibTrans" cxnId="{6452EA4C-CDF3-48C3-9D56-1E9004944A05}">
      <dgm:prSet/>
      <dgm:spPr/>
      <dgm:t>
        <a:bodyPr/>
        <a:lstStyle/>
        <a:p>
          <a:endParaRPr lang="en-US"/>
        </a:p>
      </dgm:t>
    </dgm:pt>
    <dgm:pt modelId="{06301762-793D-482E-9474-0A1ADAD1F38D}" type="pres">
      <dgm:prSet presAssocID="{F7DAFEC0-8441-4F08-BDD5-C7269DB59D0F}" presName="diagram" presStyleCnt="0">
        <dgm:presLayoutVars>
          <dgm:chPref val="1"/>
          <dgm:dir/>
          <dgm:animOne val="branch"/>
          <dgm:animLvl val="lvl"/>
          <dgm:resizeHandles/>
        </dgm:presLayoutVars>
      </dgm:prSet>
      <dgm:spPr/>
      <dgm:t>
        <a:bodyPr/>
        <a:lstStyle/>
        <a:p>
          <a:endParaRPr lang="en-US"/>
        </a:p>
      </dgm:t>
    </dgm:pt>
    <dgm:pt modelId="{3E3D81EB-9259-41D0-9F85-6357E8323BBA}" type="pres">
      <dgm:prSet presAssocID="{30E54869-2AB0-4CF7-B1CB-B54B1FE8D919}" presName="root" presStyleCnt="0"/>
      <dgm:spPr/>
    </dgm:pt>
    <dgm:pt modelId="{CDD4EEC0-02B7-41CC-B9F7-BEA7DF78E895}" type="pres">
      <dgm:prSet presAssocID="{30E54869-2AB0-4CF7-B1CB-B54B1FE8D919}" presName="rootComposite" presStyleCnt="0"/>
      <dgm:spPr/>
    </dgm:pt>
    <dgm:pt modelId="{D3D54FBD-46F7-480F-8231-DFE33986484A}" type="pres">
      <dgm:prSet presAssocID="{30E54869-2AB0-4CF7-B1CB-B54B1FE8D919}" presName="rootText" presStyleLbl="node1" presStyleIdx="0" presStyleCnt="2"/>
      <dgm:spPr/>
      <dgm:t>
        <a:bodyPr/>
        <a:lstStyle/>
        <a:p>
          <a:endParaRPr lang="en-US"/>
        </a:p>
      </dgm:t>
    </dgm:pt>
    <dgm:pt modelId="{91826654-FF88-47D8-A6FF-7126CC7AE3FC}" type="pres">
      <dgm:prSet presAssocID="{30E54869-2AB0-4CF7-B1CB-B54B1FE8D919}" presName="rootConnector" presStyleLbl="node1" presStyleIdx="0" presStyleCnt="2"/>
      <dgm:spPr/>
      <dgm:t>
        <a:bodyPr/>
        <a:lstStyle/>
        <a:p>
          <a:endParaRPr lang="en-US"/>
        </a:p>
      </dgm:t>
    </dgm:pt>
    <dgm:pt modelId="{AD9F28E1-F5C2-43FE-BA78-2D18B410ED2D}" type="pres">
      <dgm:prSet presAssocID="{30E54869-2AB0-4CF7-B1CB-B54B1FE8D919}" presName="childShape" presStyleCnt="0"/>
      <dgm:spPr/>
    </dgm:pt>
    <dgm:pt modelId="{FCB407A3-09FF-496C-A324-08DABC9862F9}" type="pres">
      <dgm:prSet presAssocID="{7EB3192B-C29C-4957-BAB9-9D8882200C49}" presName="Name13" presStyleLbl="parChTrans1D2" presStyleIdx="0" presStyleCnt="4"/>
      <dgm:spPr/>
      <dgm:t>
        <a:bodyPr/>
        <a:lstStyle/>
        <a:p>
          <a:endParaRPr lang="en-US"/>
        </a:p>
      </dgm:t>
    </dgm:pt>
    <dgm:pt modelId="{5905D1CA-0335-4E61-ACA7-6ED81E547418}" type="pres">
      <dgm:prSet presAssocID="{718BB76F-1874-4047-9088-88F41CF2700C}" presName="childText" presStyleLbl="bgAcc1" presStyleIdx="0" presStyleCnt="4">
        <dgm:presLayoutVars>
          <dgm:bulletEnabled val="1"/>
        </dgm:presLayoutVars>
      </dgm:prSet>
      <dgm:spPr/>
      <dgm:t>
        <a:bodyPr/>
        <a:lstStyle/>
        <a:p>
          <a:endParaRPr lang="en-US"/>
        </a:p>
      </dgm:t>
    </dgm:pt>
    <dgm:pt modelId="{251D9602-B4FA-4981-8BB4-EBA217C414B9}" type="pres">
      <dgm:prSet presAssocID="{FEB9E270-9453-43F4-A98E-888B5CB46430}" presName="Name13" presStyleLbl="parChTrans1D2" presStyleIdx="1" presStyleCnt="4"/>
      <dgm:spPr/>
      <dgm:t>
        <a:bodyPr/>
        <a:lstStyle/>
        <a:p>
          <a:endParaRPr lang="en-US"/>
        </a:p>
      </dgm:t>
    </dgm:pt>
    <dgm:pt modelId="{96CE00E8-7F7E-4A88-93BA-9F9D791A42A8}" type="pres">
      <dgm:prSet presAssocID="{2F3577A4-E6DF-4C98-8574-68ECEA5DCEA2}" presName="childText" presStyleLbl="bgAcc1" presStyleIdx="1" presStyleCnt="4">
        <dgm:presLayoutVars>
          <dgm:bulletEnabled val="1"/>
        </dgm:presLayoutVars>
      </dgm:prSet>
      <dgm:spPr/>
      <dgm:t>
        <a:bodyPr/>
        <a:lstStyle/>
        <a:p>
          <a:endParaRPr lang="en-US"/>
        </a:p>
      </dgm:t>
    </dgm:pt>
    <dgm:pt modelId="{A7F31E28-C486-4F94-8CCE-105C192AAEA7}" type="pres">
      <dgm:prSet presAssocID="{E0D4B7EB-D121-42B5-8733-9748ACC794BC}" presName="root" presStyleCnt="0"/>
      <dgm:spPr/>
    </dgm:pt>
    <dgm:pt modelId="{719F6820-3734-4658-AB75-E5CAF1FC2498}" type="pres">
      <dgm:prSet presAssocID="{E0D4B7EB-D121-42B5-8733-9748ACC794BC}" presName="rootComposite" presStyleCnt="0"/>
      <dgm:spPr/>
    </dgm:pt>
    <dgm:pt modelId="{5E5D726B-55ED-4EA9-BEB6-128E4018236C}" type="pres">
      <dgm:prSet presAssocID="{E0D4B7EB-D121-42B5-8733-9748ACC794BC}" presName="rootText" presStyleLbl="node1" presStyleIdx="1" presStyleCnt="2"/>
      <dgm:spPr/>
      <dgm:t>
        <a:bodyPr/>
        <a:lstStyle/>
        <a:p>
          <a:endParaRPr lang="en-US"/>
        </a:p>
      </dgm:t>
    </dgm:pt>
    <dgm:pt modelId="{28F7BE01-4452-4D30-A17D-822BC7952056}" type="pres">
      <dgm:prSet presAssocID="{E0D4B7EB-D121-42B5-8733-9748ACC794BC}" presName="rootConnector" presStyleLbl="node1" presStyleIdx="1" presStyleCnt="2"/>
      <dgm:spPr/>
      <dgm:t>
        <a:bodyPr/>
        <a:lstStyle/>
        <a:p>
          <a:endParaRPr lang="en-US"/>
        </a:p>
      </dgm:t>
    </dgm:pt>
    <dgm:pt modelId="{AEC0819C-E5DE-49F2-8432-C412B114FEB5}" type="pres">
      <dgm:prSet presAssocID="{E0D4B7EB-D121-42B5-8733-9748ACC794BC}" presName="childShape" presStyleCnt="0"/>
      <dgm:spPr/>
    </dgm:pt>
    <dgm:pt modelId="{C1F4E40E-47F3-489B-B8CF-942CA1B6AF80}" type="pres">
      <dgm:prSet presAssocID="{80632D42-1752-486A-AAC8-E173E953B083}" presName="Name13" presStyleLbl="parChTrans1D2" presStyleIdx="2" presStyleCnt="4"/>
      <dgm:spPr/>
      <dgm:t>
        <a:bodyPr/>
        <a:lstStyle/>
        <a:p>
          <a:endParaRPr lang="en-US"/>
        </a:p>
      </dgm:t>
    </dgm:pt>
    <dgm:pt modelId="{A8EB7517-7003-4379-8D33-6A3976812BCF}" type="pres">
      <dgm:prSet presAssocID="{F08AD77B-224A-4C91-8647-E1D5A556F692}" presName="childText" presStyleLbl="bgAcc1" presStyleIdx="2" presStyleCnt="4">
        <dgm:presLayoutVars>
          <dgm:bulletEnabled val="1"/>
        </dgm:presLayoutVars>
      </dgm:prSet>
      <dgm:spPr/>
      <dgm:t>
        <a:bodyPr/>
        <a:lstStyle/>
        <a:p>
          <a:endParaRPr lang="en-US"/>
        </a:p>
      </dgm:t>
    </dgm:pt>
    <dgm:pt modelId="{605BA3EE-4EBA-4C9F-AC0B-E50EF68CEA5A}" type="pres">
      <dgm:prSet presAssocID="{ED9D577C-198D-4D11-B072-768CC7179F74}" presName="Name13" presStyleLbl="parChTrans1D2" presStyleIdx="3" presStyleCnt="4"/>
      <dgm:spPr/>
      <dgm:t>
        <a:bodyPr/>
        <a:lstStyle/>
        <a:p>
          <a:endParaRPr lang="en-US"/>
        </a:p>
      </dgm:t>
    </dgm:pt>
    <dgm:pt modelId="{A186A4EB-8231-4273-9604-838BAC178AEF}" type="pres">
      <dgm:prSet presAssocID="{94E6DF37-BE76-4E6F-A327-017A20BF9670}" presName="childText" presStyleLbl="bgAcc1" presStyleIdx="3" presStyleCnt="4">
        <dgm:presLayoutVars>
          <dgm:bulletEnabled val="1"/>
        </dgm:presLayoutVars>
      </dgm:prSet>
      <dgm:spPr/>
      <dgm:t>
        <a:bodyPr/>
        <a:lstStyle/>
        <a:p>
          <a:endParaRPr lang="en-US"/>
        </a:p>
      </dgm:t>
    </dgm:pt>
  </dgm:ptLst>
  <dgm:cxnLst>
    <dgm:cxn modelId="{13782505-0ECD-47AD-9C9A-8A6FC1CBAC24}" type="presOf" srcId="{F7DAFEC0-8441-4F08-BDD5-C7269DB59D0F}" destId="{06301762-793D-482E-9474-0A1ADAD1F38D}" srcOrd="0" destOrd="0" presId="urn:microsoft.com/office/officeart/2005/8/layout/hierarchy3"/>
    <dgm:cxn modelId="{FBBC5B95-EDC1-462A-A6A3-583D12219F2E}" srcId="{F7DAFEC0-8441-4F08-BDD5-C7269DB59D0F}" destId="{30E54869-2AB0-4CF7-B1CB-B54B1FE8D919}" srcOrd="0" destOrd="0" parTransId="{F9300087-2690-4BD2-A02D-4660707DA443}" sibTransId="{D6DAE67F-6503-44C0-83CD-B05478C0BB74}"/>
    <dgm:cxn modelId="{A074B08B-7A85-4460-96DD-C16D60978C2D}" type="presOf" srcId="{FEB9E270-9453-43F4-A98E-888B5CB46430}" destId="{251D9602-B4FA-4981-8BB4-EBA217C414B9}" srcOrd="0" destOrd="0" presId="urn:microsoft.com/office/officeart/2005/8/layout/hierarchy3"/>
    <dgm:cxn modelId="{90C0B08B-D969-4342-A57F-85686400A9F0}" type="presOf" srcId="{7EB3192B-C29C-4957-BAB9-9D8882200C49}" destId="{FCB407A3-09FF-496C-A324-08DABC9862F9}" srcOrd="0" destOrd="0" presId="urn:microsoft.com/office/officeart/2005/8/layout/hierarchy3"/>
    <dgm:cxn modelId="{EED0EA29-CFD9-44F3-B90C-D8A61EABEDAC}" srcId="{E0D4B7EB-D121-42B5-8733-9748ACC794BC}" destId="{F08AD77B-224A-4C91-8647-E1D5A556F692}" srcOrd="0" destOrd="0" parTransId="{80632D42-1752-486A-AAC8-E173E953B083}" sibTransId="{40531914-5F71-4EAF-8A35-A2F3630D1EB8}"/>
    <dgm:cxn modelId="{9308676E-EE45-4338-8D43-11E23F0A3486}" type="presOf" srcId="{F08AD77B-224A-4C91-8647-E1D5A556F692}" destId="{A8EB7517-7003-4379-8D33-6A3976812BCF}" srcOrd="0" destOrd="0" presId="urn:microsoft.com/office/officeart/2005/8/layout/hierarchy3"/>
    <dgm:cxn modelId="{3EE65896-0786-4CD1-8168-426B89ACE26A}" type="presOf" srcId="{ED9D577C-198D-4D11-B072-768CC7179F74}" destId="{605BA3EE-4EBA-4C9F-AC0B-E50EF68CEA5A}" srcOrd="0" destOrd="0" presId="urn:microsoft.com/office/officeart/2005/8/layout/hierarchy3"/>
    <dgm:cxn modelId="{C049DEEF-465B-4651-A2DA-B61059508BE0}" type="presOf" srcId="{30E54869-2AB0-4CF7-B1CB-B54B1FE8D919}" destId="{D3D54FBD-46F7-480F-8231-DFE33986484A}" srcOrd="0" destOrd="0" presId="urn:microsoft.com/office/officeart/2005/8/layout/hierarchy3"/>
    <dgm:cxn modelId="{7349631B-25B7-44E4-8228-B637DDC8D3BF}" type="presOf" srcId="{80632D42-1752-486A-AAC8-E173E953B083}" destId="{C1F4E40E-47F3-489B-B8CF-942CA1B6AF80}" srcOrd="0" destOrd="0" presId="urn:microsoft.com/office/officeart/2005/8/layout/hierarchy3"/>
    <dgm:cxn modelId="{1482A19B-C506-4E6F-833B-D58710061FFE}" type="presOf" srcId="{94E6DF37-BE76-4E6F-A327-017A20BF9670}" destId="{A186A4EB-8231-4273-9604-838BAC178AEF}" srcOrd="0" destOrd="0" presId="urn:microsoft.com/office/officeart/2005/8/layout/hierarchy3"/>
    <dgm:cxn modelId="{309CD8DA-F817-41CA-A632-2AF7E4251DB9}" srcId="{30E54869-2AB0-4CF7-B1CB-B54B1FE8D919}" destId="{2F3577A4-E6DF-4C98-8574-68ECEA5DCEA2}" srcOrd="1" destOrd="0" parTransId="{FEB9E270-9453-43F4-A98E-888B5CB46430}" sibTransId="{88811D7D-B739-451D-801D-43491C9084D6}"/>
    <dgm:cxn modelId="{ACDD2C30-1DDF-4009-B1FB-E09E6BB5E1B9}" type="presOf" srcId="{30E54869-2AB0-4CF7-B1CB-B54B1FE8D919}" destId="{91826654-FF88-47D8-A6FF-7126CC7AE3FC}" srcOrd="1" destOrd="0" presId="urn:microsoft.com/office/officeart/2005/8/layout/hierarchy3"/>
    <dgm:cxn modelId="{0763EDCD-4976-4B4E-A4B9-2F627EC0DFFE}" type="presOf" srcId="{718BB76F-1874-4047-9088-88F41CF2700C}" destId="{5905D1CA-0335-4E61-ACA7-6ED81E547418}" srcOrd="0" destOrd="0" presId="urn:microsoft.com/office/officeart/2005/8/layout/hierarchy3"/>
    <dgm:cxn modelId="{B96B25D2-9A58-4FC9-932F-AEC10FEC1097}" type="presOf" srcId="{E0D4B7EB-D121-42B5-8733-9748ACC794BC}" destId="{28F7BE01-4452-4D30-A17D-822BC7952056}" srcOrd="1" destOrd="0" presId="urn:microsoft.com/office/officeart/2005/8/layout/hierarchy3"/>
    <dgm:cxn modelId="{D0E279D8-C2D3-4486-9A31-2CB8CCAB05E2}" srcId="{F7DAFEC0-8441-4F08-BDD5-C7269DB59D0F}" destId="{E0D4B7EB-D121-42B5-8733-9748ACC794BC}" srcOrd="1" destOrd="0" parTransId="{9531FCD4-3FB0-4C67-B62C-DB944E4634C0}" sibTransId="{9F10D696-E08B-4710-AA71-53F9C181C0CF}"/>
    <dgm:cxn modelId="{35870A99-D375-46E1-B749-555A66A3837C}" type="presOf" srcId="{E0D4B7EB-D121-42B5-8733-9748ACC794BC}" destId="{5E5D726B-55ED-4EA9-BEB6-128E4018236C}" srcOrd="0" destOrd="0" presId="urn:microsoft.com/office/officeart/2005/8/layout/hierarchy3"/>
    <dgm:cxn modelId="{6452EA4C-CDF3-48C3-9D56-1E9004944A05}" srcId="{E0D4B7EB-D121-42B5-8733-9748ACC794BC}" destId="{94E6DF37-BE76-4E6F-A327-017A20BF9670}" srcOrd="1" destOrd="0" parTransId="{ED9D577C-198D-4D11-B072-768CC7179F74}" sibTransId="{6CDB1C9F-732B-4AC5-83B0-43E6EE7E123B}"/>
    <dgm:cxn modelId="{EE6755C5-F79C-40F5-A23C-2A596DBE2AA7}" srcId="{30E54869-2AB0-4CF7-B1CB-B54B1FE8D919}" destId="{718BB76F-1874-4047-9088-88F41CF2700C}" srcOrd="0" destOrd="0" parTransId="{7EB3192B-C29C-4957-BAB9-9D8882200C49}" sibTransId="{912D62D0-224D-4D99-82E6-1711F5272472}"/>
    <dgm:cxn modelId="{589EEC71-6784-4DBE-86E8-FFA9C82C662F}" type="presOf" srcId="{2F3577A4-E6DF-4C98-8574-68ECEA5DCEA2}" destId="{96CE00E8-7F7E-4A88-93BA-9F9D791A42A8}" srcOrd="0" destOrd="0" presId="urn:microsoft.com/office/officeart/2005/8/layout/hierarchy3"/>
    <dgm:cxn modelId="{61964AD3-43CC-45E4-9A20-67C9A13BFD4E}" type="presParOf" srcId="{06301762-793D-482E-9474-0A1ADAD1F38D}" destId="{3E3D81EB-9259-41D0-9F85-6357E8323BBA}" srcOrd="0" destOrd="0" presId="urn:microsoft.com/office/officeart/2005/8/layout/hierarchy3"/>
    <dgm:cxn modelId="{66B8BA25-7695-4724-9571-179D3737049A}" type="presParOf" srcId="{3E3D81EB-9259-41D0-9F85-6357E8323BBA}" destId="{CDD4EEC0-02B7-41CC-B9F7-BEA7DF78E895}" srcOrd="0" destOrd="0" presId="urn:microsoft.com/office/officeart/2005/8/layout/hierarchy3"/>
    <dgm:cxn modelId="{8F3CB9F4-B684-48EF-91A4-056E139C07AB}" type="presParOf" srcId="{CDD4EEC0-02B7-41CC-B9F7-BEA7DF78E895}" destId="{D3D54FBD-46F7-480F-8231-DFE33986484A}" srcOrd="0" destOrd="0" presId="urn:microsoft.com/office/officeart/2005/8/layout/hierarchy3"/>
    <dgm:cxn modelId="{0AB07FA1-CBA9-4D7D-B367-F3501B6104E2}" type="presParOf" srcId="{CDD4EEC0-02B7-41CC-B9F7-BEA7DF78E895}" destId="{91826654-FF88-47D8-A6FF-7126CC7AE3FC}" srcOrd="1" destOrd="0" presId="urn:microsoft.com/office/officeart/2005/8/layout/hierarchy3"/>
    <dgm:cxn modelId="{B800ADA3-3BE4-44E4-9E45-9FAD17697118}" type="presParOf" srcId="{3E3D81EB-9259-41D0-9F85-6357E8323BBA}" destId="{AD9F28E1-F5C2-43FE-BA78-2D18B410ED2D}" srcOrd="1" destOrd="0" presId="urn:microsoft.com/office/officeart/2005/8/layout/hierarchy3"/>
    <dgm:cxn modelId="{07831BF6-C9F9-4A61-A825-9E5D62522ADA}" type="presParOf" srcId="{AD9F28E1-F5C2-43FE-BA78-2D18B410ED2D}" destId="{FCB407A3-09FF-496C-A324-08DABC9862F9}" srcOrd="0" destOrd="0" presId="urn:microsoft.com/office/officeart/2005/8/layout/hierarchy3"/>
    <dgm:cxn modelId="{5D9908D6-38D1-4EE0-B71D-FDEA8288115C}" type="presParOf" srcId="{AD9F28E1-F5C2-43FE-BA78-2D18B410ED2D}" destId="{5905D1CA-0335-4E61-ACA7-6ED81E547418}" srcOrd="1" destOrd="0" presId="urn:microsoft.com/office/officeart/2005/8/layout/hierarchy3"/>
    <dgm:cxn modelId="{53A53E25-C45C-449D-8759-EDFFACFB92F2}" type="presParOf" srcId="{AD9F28E1-F5C2-43FE-BA78-2D18B410ED2D}" destId="{251D9602-B4FA-4981-8BB4-EBA217C414B9}" srcOrd="2" destOrd="0" presId="urn:microsoft.com/office/officeart/2005/8/layout/hierarchy3"/>
    <dgm:cxn modelId="{7CCDF41D-C96F-4611-8EB7-DDA7B94F602E}" type="presParOf" srcId="{AD9F28E1-F5C2-43FE-BA78-2D18B410ED2D}" destId="{96CE00E8-7F7E-4A88-93BA-9F9D791A42A8}" srcOrd="3" destOrd="0" presId="urn:microsoft.com/office/officeart/2005/8/layout/hierarchy3"/>
    <dgm:cxn modelId="{3453BD0D-BD2A-452F-97B4-C9DF6AEE0467}" type="presParOf" srcId="{06301762-793D-482E-9474-0A1ADAD1F38D}" destId="{A7F31E28-C486-4F94-8CCE-105C192AAEA7}" srcOrd="1" destOrd="0" presId="urn:microsoft.com/office/officeart/2005/8/layout/hierarchy3"/>
    <dgm:cxn modelId="{6109661A-6D85-4A2F-821D-6389BC4F9BAF}" type="presParOf" srcId="{A7F31E28-C486-4F94-8CCE-105C192AAEA7}" destId="{719F6820-3734-4658-AB75-E5CAF1FC2498}" srcOrd="0" destOrd="0" presId="urn:microsoft.com/office/officeart/2005/8/layout/hierarchy3"/>
    <dgm:cxn modelId="{7797C1B6-D9DB-4530-A3DF-4C1CF5C6BCB0}" type="presParOf" srcId="{719F6820-3734-4658-AB75-E5CAF1FC2498}" destId="{5E5D726B-55ED-4EA9-BEB6-128E4018236C}" srcOrd="0" destOrd="0" presId="urn:microsoft.com/office/officeart/2005/8/layout/hierarchy3"/>
    <dgm:cxn modelId="{0FB82D2B-0E16-4759-9918-FEC616C1118D}" type="presParOf" srcId="{719F6820-3734-4658-AB75-E5CAF1FC2498}" destId="{28F7BE01-4452-4D30-A17D-822BC7952056}" srcOrd="1" destOrd="0" presId="urn:microsoft.com/office/officeart/2005/8/layout/hierarchy3"/>
    <dgm:cxn modelId="{0A331CA3-205B-450C-8C22-DC65837394C4}" type="presParOf" srcId="{A7F31E28-C486-4F94-8CCE-105C192AAEA7}" destId="{AEC0819C-E5DE-49F2-8432-C412B114FEB5}" srcOrd="1" destOrd="0" presId="urn:microsoft.com/office/officeart/2005/8/layout/hierarchy3"/>
    <dgm:cxn modelId="{D8C90F4B-3B59-4A79-9418-17B987E53E0C}" type="presParOf" srcId="{AEC0819C-E5DE-49F2-8432-C412B114FEB5}" destId="{C1F4E40E-47F3-489B-B8CF-942CA1B6AF80}" srcOrd="0" destOrd="0" presId="urn:microsoft.com/office/officeart/2005/8/layout/hierarchy3"/>
    <dgm:cxn modelId="{1CA2B778-A1EC-44E8-A7BE-8C63EA83786D}" type="presParOf" srcId="{AEC0819C-E5DE-49F2-8432-C412B114FEB5}" destId="{A8EB7517-7003-4379-8D33-6A3976812BCF}" srcOrd="1" destOrd="0" presId="urn:microsoft.com/office/officeart/2005/8/layout/hierarchy3"/>
    <dgm:cxn modelId="{7450AEF1-EC31-4346-920F-D5F6DCE7D7B4}" type="presParOf" srcId="{AEC0819C-E5DE-49F2-8432-C412B114FEB5}" destId="{605BA3EE-4EBA-4C9F-AC0B-E50EF68CEA5A}" srcOrd="2" destOrd="0" presId="urn:microsoft.com/office/officeart/2005/8/layout/hierarchy3"/>
    <dgm:cxn modelId="{2DC26462-349C-4533-8F11-6533A6E104CF}" type="presParOf" srcId="{AEC0819C-E5DE-49F2-8432-C412B114FEB5}" destId="{A186A4EB-8231-4273-9604-838BAC178AEF}"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54FBD-46F7-480F-8231-DFE33986484A}">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Student</a:t>
          </a:r>
          <a:endParaRPr lang="en-US" sz="3200" kern="1200" dirty="0"/>
        </a:p>
      </dsp:txBody>
      <dsp:txXfrm>
        <a:off x="470066" y="34496"/>
        <a:ext cx="2253718" cy="1092859"/>
      </dsp:txXfrm>
    </dsp:sp>
    <dsp:sp modelId="{FCB407A3-09FF-496C-A324-08DABC9862F9}">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5D1CA-0335-4E61-ACA7-6ED81E547418}">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Officers &amp; Other Leadership Roles </a:t>
          </a:r>
          <a:endParaRPr lang="en-US" sz="2000" kern="1200" dirty="0"/>
        </a:p>
      </dsp:txBody>
      <dsp:txXfrm>
        <a:off x="934410" y="1485570"/>
        <a:ext cx="1789374" cy="1092859"/>
      </dsp:txXfrm>
    </dsp:sp>
    <dsp:sp modelId="{251D9602-B4FA-4981-8BB4-EBA217C414B9}">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CE00E8-7F7E-4A88-93BA-9F9D791A42A8}">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Project Teams &amp; Committees</a:t>
          </a:r>
          <a:endParaRPr lang="en-US" sz="2000" kern="1200" dirty="0"/>
        </a:p>
      </dsp:txBody>
      <dsp:txXfrm>
        <a:off x="934410" y="2936644"/>
        <a:ext cx="1789374" cy="1092859"/>
      </dsp:txXfrm>
    </dsp:sp>
    <dsp:sp modelId="{5E5D726B-55ED-4EA9-BEB6-128E4018236C}">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Professional</a:t>
          </a:r>
          <a:endParaRPr lang="en-US" sz="3200" kern="1200" dirty="0"/>
        </a:p>
      </dsp:txBody>
      <dsp:txXfrm>
        <a:off x="3372214" y="34496"/>
        <a:ext cx="2253718" cy="1092859"/>
      </dsp:txXfrm>
    </dsp:sp>
    <dsp:sp modelId="{C1F4E40E-47F3-489B-B8CF-942CA1B6AF80}">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EB7517-7003-4379-8D33-6A3976812BCF}">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Officers &amp; Other Leadership Roles </a:t>
          </a:r>
          <a:endParaRPr lang="en-US" sz="2000" kern="1200" dirty="0"/>
        </a:p>
      </dsp:txBody>
      <dsp:txXfrm>
        <a:off x="3836558" y="1485570"/>
        <a:ext cx="1789374" cy="1092859"/>
      </dsp:txXfrm>
    </dsp:sp>
    <dsp:sp modelId="{605BA3EE-4EBA-4C9F-AC0B-E50EF68CEA5A}">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6A4EB-8231-4273-9604-838BAC178AEF}">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Project Teams, Mentors &amp; Committees</a:t>
          </a:r>
          <a:endParaRPr lang="en-US" sz="2000" kern="1200" dirty="0"/>
        </a:p>
      </dsp:txBody>
      <dsp:txXfrm>
        <a:off x="3836558" y="2936644"/>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559C23F3-D759-44CF-952F-F5A5C6404CCD}" type="datetimeFigureOut">
              <a:rPr lang="en-US" smtClean="0"/>
              <a:pPr/>
              <a:t>8/31/2015</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3509CFA3-2E2C-4BD9-B21A-60590C649C8E}" type="slidenum">
              <a:rPr lang="en-US" smtClean="0"/>
              <a:pPr/>
              <a:t>‹#›</a:t>
            </a:fld>
            <a:endParaRPr lang="en-US"/>
          </a:p>
        </p:txBody>
      </p:sp>
    </p:spTree>
    <p:extLst>
      <p:ext uri="{BB962C8B-B14F-4D97-AF65-F5344CB8AC3E}">
        <p14:creationId xmlns:p14="http://schemas.microsoft.com/office/powerpoint/2010/main" val="14106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sce.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wwa.or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wb-usa.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 to</a:t>
            </a:r>
            <a:r>
              <a:rPr lang="en-US" b="1" baseline="0" dirty="0" smtClean="0"/>
              <a:t> Facilitator </a:t>
            </a:r>
            <a:r>
              <a:rPr lang="en-US" baseline="0" dirty="0" smtClean="0"/>
              <a:t>(not intended as part of the presentation script):</a:t>
            </a:r>
          </a:p>
          <a:p>
            <a:r>
              <a:rPr lang="en-US" baseline="0" dirty="0" smtClean="0"/>
              <a:t>This presentation is intended to provide chapter officers and leaders a resource to introduce new members to Engineers Without Borders USA. The presentation helps provide a common understanding of what and who we are as an organization, as well as describing the structure of the organization and what we do. New members will also have a better understanding of some of the roles they can play within the chapter and some of the skills and opportunities that arise from </a:t>
            </a:r>
            <a:r>
              <a:rPr lang="en-US" i="1" baseline="0" dirty="0" smtClean="0"/>
              <a:t>volunteering</a:t>
            </a:r>
            <a:r>
              <a:rPr lang="en-US" baseline="0" dirty="0" smtClean="0"/>
              <a:t> with EWB-USA.</a:t>
            </a:r>
          </a:p>
          <a:p>
            <a:endParaRPr lang="en-US" baseline="0" dirty="0" smtClean="0"/>
          </a:p>
          <a:p>
            <a:r>
              <a:rPr lang="en-US" b="1" i="1" baseline="0" dirty="0" smtClean="0"/>
              <a:t>Presentation script</a:t>
            </a:r>
            <a:r>
              <a:rPr lang="en-US" b="0" i="0" baseline="0" dirty="0" smtClean="0"/>
              <a:t> : Please note that where you see the term “presentation script” this indicates the script for facilitators to use when giving this presentation.</a:t>
            </a:r>
            <a:endParaRPr lang="en-US" b="1" i="1"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1</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12" rtl="0" eaLnBrk="1" fontAlgn="auto" latinLnBrk="0" hangingPunct="1">
              <a:lnSpc>
                <a:spcPct val="100000"/>
              </a:lnSpc>
              <a:spcBef>
                <a:spcPts val="0"/>
              </a:spcBef>
              <a:spcAft>
                <a:spcPts val="0"/>
              </a:spcAft>
              <a:buClrTx/>
              <a:buSzTx/>
              <a:buFontTx/>
              <a:buNone/>
              <a:tabLst/>
              <a:defRPr/>
            </a:pPr>
            <a:r>
              <a:rPr lang="en-US" i="1" dirty="0" smtClean="0"/>
              <a:t>Presentation script</a:t>
            </a:r>
          </a:p>
          <a:p>
            <a:pPr defTabSz="914312">
              <a:defRPr/>
            </a:pPr>
            <a:endParaRPr lang="en-US" dirty="0" smtClean="0"/>
          </a:p>
          <a:p>
            <a:pPr defTabSz="914312">
              <a:defRPr/>
            </a:pPr>
            <a:r>
              <a:rPr lang="en-US" dirty="0" smtClean="0"/>
              <a:t>Chapters are a central</a:t>
            </a:r>
            <a:r>
              <a:rPr lang="en-US" baseline="0" dirty="0" smtClean="0"/>
              <a:t> component of how EWB-USA operates and is really the place where the organization connects dedicated volunteers with community partners around the world. </a:t>
            </a:r>
            <a:r>
              <a:rPr lang="en-US" sz="1200" kern="1200" dirty="0" smtClean="0">
                <a:solidFill>
                  <a:schemeClr val="tx1"/>
                </a:solidFill>
                <a:latin typeface="+mn-lt"/>
                <a:ea typeface="+mn-ea"/>
                <a:cs typeface="+mn-cs"/>
              </a:rPr>
              <a:t>Unlike the Peace Corps or similar organizations, we do not do any overseas placements.  All of our work in partnering with communities happens at our chapter level.</a:t>
            </a:r>
          </a:p>
          <a:p>
            <a:pPr defTabSz="914312">
              <a:defRPr/>
            </a:pPr>
            <a:endParaRPr lang="en-US" sz="1200" kern="1200" dirty="0" smtClean="0">
              <a:solidFill>
                <a:schemeClr val="tx1"/>
              </a:solidFill>
              <a:latin typeface="+mn-lt"/>
              <a:ea typeface="+mn-ea"/>
              <a:cs typeface="+mn-cs"/>
            </a:endParaRPr>
          </a:p>
          <a:p>
            <a:pPr defTabSz="914312">
              <a:defRPr/>
            </a:pPr>
            <a:r>
              <a:rPr lang="en-US" sz="1200" kern="1200" dirty="0" smtClean="0">
                <a:solidFill>
                  <a:schemeClr val="tx1"/>
                </a:solidFill>
                <a:latin typeface="+mn-lt"/>
                <a:ea typeface="+mn-ea"/>
                <a:cs typeface="+mn-cs"/>
              </a:rPr>
              <a:t>Chapters are the</a:t>
            </a:r>
            <a:r>
              <a:rPr lang="en-US" sz="1200" kern="1200" baseline="0" dirty="0" smtClean="0">
                <a:solidFill>
                  <a:schemeClr val="tx1"/>
                </a:solidFill>
                <a:latin typeface="+mn-lt"/>
                <a:ea typeface="+mn-ea"/>
                <a:cs typeface="+mn-cs"/>
              </a:rPr>
              <a:t> focal point for enabling volunteers to work on projects, connect with communities and build and harness the skills needed to carry out the work of the organization.</a:t>
            </a:r>
            <a:endParaRPr lang="en-US" sz="1200" kern="1200" dirty="0" smtClean="0">
              <a:solidFill>
                <a:schemeClr val="tx1"/>
              </a:solidFill>
              <a:latin typeface="+mn-lt"/>
              <a:ea typeface="+mn-ea"/>
              <a:cs typeface="+mn-cs"/>
            </a:endParaRPr>
          </a:p>
          <a:p>
            <a:pPr defTabSz="914312">
              <a:defRPr/>
            </a:pPr>
            <a:endParaRPr lang="en-US" sz="1200" kern="1200" dirty="0" smtClean="0">
              <a:solidFill>
                <a:schemeClr val="tx1"/>
              </a:solidFill>
              <a:latin typeface="+mn-lt"/>
              <a:ea typeface="+mn-ea"/>
              <a:cs typeface="+mn-cs"/>
            </a:endParaRPr>
          </a:p>
          <a:p>
            <a:pPr defTabSz="914312">
              <a:defRPr/>
            </a:pP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10</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 number of specific roles within a chapter. Chapter officers (President,</a:t>
            </a:r>
            <a:r>
              <a:rPr lang="en-US" baseline="0" dirty="0" smtClean="0"/>
              <a:t> Vice-President, Secretary, and Treasurer, as well as Faculty Advisors for student chapters) serve as the main point of contact for the chapter. Chapter officers represent their chapter and EWB-USA.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Beyond the primary chapter leadership roles like president or treasurer, we rely on members to get the work of the chapter done. This means there are opportunities for project related roles like helping to review designs and staying in contact with community partners, but it also means that there are vital non-project specific roles that need to be filled and without which projects and community partnerships can’t succeed. These are things like helping plan and organize fundraisers, making sure our own community and donors understand the work we’re doing.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to facilitator- Please describe the roles within your chapter or roles you hope to create and fill.</a:t>
            </a:r>
          </a:p>
          <a:p>
            <a:r>
              <a:rPr lang="en-US" i="1" dirty="0"/>
              <a:t/>
            </a:r>
            <a:br>
              <a:rPr lang="en-US" i="1" dirty="0"/>
            </a:b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11</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Presentation Script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Engineers Without Border USA volunteers join as student or professional members by signing up online from the organization’s website. Signing up as an official member is important for several reasons.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Firstly, it helps our chapter better track our members and make sure we know who is part of the chapter. It also makes sure that all of our members have access to the password protected part of EWB-USA’s website, the </a:t>
            </a:r>
            <a:r>
              <a:rPr lang="en-US" sz="1200" i="1" kern="1200" dirty="0" err="1" smtClean="0">
                <a:solidFill>
                  <a:schemeClr val="tx1"/>
                </a:solidFill>
                <a:latin typeface="+mn-lt"/>
                <a:ea typeface="+mn-ea"/>
                <a:cs typeface="+mn-cs"/>
              </a:rPr>
              <a:t>myEWB</a:t>
            </a:r>
            <a:r>
              <a:rPr lang="en-US" sz="1200" i="1" kern="1200" dirty="0" smtClean="0">
                <a:solidFill>
                  <a:schemeClr val="tx1"/>
                </a:solidFill>
                <a:latin typeface="+mn-lt"/>
                <a:ea typeface="+mn-ea"/>
                <a:cs typeface="+mn-cs"/>
              </a:rPr>
              <a:t>-USA </a:t>
            </a:r>
            <a:r>
              <a:rPr lang="en-US" sz="1200" kern="1200" dirty="0" smtClean="0">
                <a:solidFill>
                  <a:schemeClr val="tx1"/>
                </a:solidFill>
                <a:latin typeface="+mn-lt"/>
                <a:ea typeface="+mn-ea"/>
                <a:cs typeface="+mn-cs"/>
              </a:rPr>
              <a:t>pages. This is area has a lot of the resources we use for our projects, fundraising and PR. Joining allows you to connect with other members and chapters as part</a:t>
            </a:r>
            <a:r>
              <a:rPr lang="en-US" sz="1200" kern="1200" baseline="0" dirty="0" smtClean="0">
                <a:solidFill>
                  <a:schemeClr val="tx1"/>
                </a:solidFill>
                <a:latin typeface="+mn-lt"/>
                <a:ea typeface="+mn-ea"/>
                <a:cs typeface="+mn-cs"/>
              </a:rPr>
              <a:t> of a larger organization with thousands of members. Our members are not only civil engineers, but come from other engineering backgrounds as well as members who are not engineers at all.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Professional members only:</a:t>
            </a:r>
            <a:r>
              <a:rPr lang="en-US" sz="1200" kern="1200" dirty="0" smtClean="0">
                <a:solidFill>
                  <a:schemeClr val="tx1"/>
                </a:solidFill>
                <a:latin typeface="+mn-lt"/>
                <a:ea typeface="+mn-ea"/>
                <a:cs typeface="+mn-cs"/>
              </a:rPr>
              <a:t> 20% of your annual membership due goes to help support the chapter.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individual members it not only allows you to access resources from the website, but it’s also required to be able to be part of a project travel team. Official EWB-USA members are covered by liability, or errors and omissions insurance on approved EWB-USA projects. It also makes you eligible for discounts at EWB-USA events, like regional or national conferences put on by EWB-USA.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Finally, please keep in mind that by signing up online you allow the organization to highlight that we have a large set of talented and dedicated members. This helps us better make the case to donors for more support and can lead to more grant funding, more scholarships for events and more general funding to increase our capacity and program opportunities.</a:t>
            </a: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3509CFA3-2E2C-4BD9-B21A-60590C649C8E}" type="slidenum">
              <a:rPr lang="en-US" smtClean="0"/>
              <a:pPr/>
              <a:t>12</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5439" rtl="0" eaLnBrk="1" fontAlgn="auto" latinLnBrk="0" hangingPunct="1">
              <a:lnSpc>
                <a:spcPct val="100000"/>
              </a:lnSpc>
              <a:spcBef>
                <a:spcPts val="0"/>
              </a:spcBef>
              <a:spcAft>
                <a:spcPts val="0"/>
              </a:spcAft>
              <a:buClrTx/>
              <a:buSzTx/>
              <a:buFontTx/>
              <a:buNone/>
              <a:tabLst/>
              <a:defRPr/>
            </a:pPr>
            <a:r>
              <a:rPr lang="en-US" i="1" dirty="0" smtClean="0"/>
              <a:t>Presentation script</a:t>
            </a:r>
          </a:p>
          <a:p>
            <a:pPr defTabSz="905439">
              <a:defRPr/>
            </a:pPr>
            <a:endParaRPr lang="en-US" altLang="en-US" dirty="0" smtClean="0"/>
          </a:p>
          <a:p>
            <a:pPr defTabSz="905439">
              <a:defRPr/>
            </a:pPr>
            <a:r>
              <a:rPr lang="en-US" sz="1200" kern="1200" dirty="0" smtClean="0">
                <a:solidFill>
                  <a:schemeClr val="tx1"/>
                </a:solidFill>
                <a:latin typeface="+mn-lt"/>
                <a:ea typeface="+mn-ea"/>
                <a:cs typeface="+mn-cs"/>
              </a:rPr>
              <a:t>Our members come to the organization</a:t>
            </a:r>
            <a:r>
              <a:rPr lang="en-US" sz="1200" kern="1200" baseline="0" dirty="0" smtClean="0">
                <a:solidFill>
                  <a:schemeClr val="tx1"/>
                </a:solidFill>
                <a:latin typeface="+mn-lt"/>
                <a:ea typeface="+mn-ea"/>
                <a:cs typeface="+mn-cs"/>
              </a:rPr>
              <a:t> with a lot of skills and dedication. It’s also the case that </a:t>
            </a:r>
            <a:r>
              <a:rPr lang="en-US" sz="1200" kern="1200" dirty="0" smtClean="0">
                <a:solidFill>
                  <a:schemeClr val="tx1"/>
                </a:solidFill>
                <a:latin typeface="+mn-lt"/>
                <a:ea typeface="+mn-ea"/>
                <a:cs typeface="+mn-cs"/>
              </a:rPr>
              <a:t>EWB-USA can help build its members skills to help them prepare for a career or make career transitions. Here are some of the skills and experiences you may gain as an active member.</a:t>
            </a:r>
            <a:endParaRPr lang="en-US" altLang="en-US" baseline="0" dirty="0" smtClean="0"/>
          </a:p>
          <a:p>
            <a:pPr>
              <a:buFontTx/>
              <a:buNone/>
            </a:pPr>
            <a:endParaRPr lang="en-US" altLang="en-US" dirty="0" smtClean="0"/>
          </a:p>
          <a:p>
            <a:pPr>
              <a:buFontTx/>
              <a:buNone/>
            </a:pPr>
            <a:endParaRPr lang="en-US" altLang="en-US" dirty="0" smtClean="0"/>
          </a:p>
          <a:p>
            <a:endParaRPr lang="en-US" dirty="0"/>
          </a:p>
          <a:p>
            <a:endParaRPr lang="en-US" dirty="0"/>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3509CFA3-2E2C-4BD9-B21A-60590C649C8E}" type="slidenum">
              <a:rPr lang="en-US" smtClean="0"/>
              <a:pPr/>
              <a:t>13</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International Community Programs </a:t>
            </a:r>
            <a:r>
              <a:rPr lang="en-US" sz="1200" b="0" i="0" kern="1200" baseline="0" dirty="0" smtClean="0">
                <a:solidFill>
                  <a:schemeClr val="tx1"/>
                </a:solidFill>
                <a:effectLst/>
                <a:latin typeface="+mn-lt"/>
                <a:ea typeface="+mn-ea"/>
                <a:cs typeface="+mn-cs"/>
              </a:rPr>
              <a:t>(ICP) is EWB-USA’s oldest and best known program. This is probably what you think of when you think of what we do as an organization. These are the community-driven programs that culminate in a 5-year partnership with local communities around the world. </a:t>
            </a:r>
            <a:r>
              <a:rPr lang="en-US" sz="1200" b="0" i="0" kern="1200" dirty="0" smtClean="0">
                <a:solidFill>
                  <a:schemeClr val="tx1"/>
                </a:solidFill>
                <a:effectLst/>
                <a:latin typeface="+mn-lt"/>
                <a:ea typeface="+mn-ea"/>
                <a:cs typeface="+mn-cs"/>
              </a:rPr>
              <a:t>The scope of these programs and projects is diverse, ranging from the construction of a health clinic in Peru to the implementation of household </a:t>
            </a:r>
            <a:r>
              <a:rPr lang="en-US" sz="1200" b="0" i="0" kern="1200" dirty="0" err="1" smtClean="0">
                <a:solidFill>
                  <a:schemeClr val="tx1"/>
                </a:solidFill>
                <a:effectLst/>
                <a:latin typeface="+mn-lt"/>
                <a:ea typeface="+mn-ea"/>
                <a:cs typeface="+mn-cs"/>
              </a:rPr>
              <a:t>biosand</a:t>
            </a:r>
            <a:r>
              <a:rPr lang="en-US" sz="1200" b="0" i="0" kern="1200" dirty="0" smtClean="0">
                <a:solidFill>
                  <a:schemeClr val="tx1"/>
                </a:solidFill>
                <a:effectLst/>
                <a:latin typeface="+mn-lt"/>
                <a:ea typeface="+mn-ea"/>
                <a:cs typeface="+mn-cs"/>
              </a:rPr>
              <a:t> filters in Cameroon.</a:t>
            </a:r>
          </a:p>
          <a:p>
            <a:r>
              <a:rPr lang="en-US" sz="1200" b="0" i="0" kern="1200" baseline="0" dirty="0" smtClean="0">
                <a:solidFill>
                  <a:schemeClr val="tx1"/>
                </a:solidFill>
                <a:effectLst/>
                <a:latin typeface="+mn-lt"/>
                <a:ea typeface="+mn-ea"/>
                <a:cs typeface="+mn-cs"/>
              </a:rPr>
              <a:t> </a:t>
            </a:r>
            <a:r>
              <a:rPr lang="en-US" sz="1200" b="1" i="1" kern="1200" baseline="0" dirty="0" smtClean="0">
                <a:solidFill>
                  <a:schemeClr val="tx1"/>
                </a:solidFill>
                <a:effectLst/>
                <a:latin typeface="+mn-lt"/>
                <a:ea typeface="+mn-ea"/>
                <a:cs typeface="+mn-cs"/>
              </a:rPr>
              <a:t>Note to facilitator- feel free to use your own chapter’s program(s) as an example.</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altLang="en-US" b="0" i="0" dirty="0" smtClean="0"/>
              <a:t>The</a:t>
            </a:r>
            <a:r>
              <a:rPr lang="en-US" altLang="en-US" b="0" i="0" baseline="0" dirty="0" smtClean="0"/>
              <a:t> </a:t>
            </a:r>
            <a:r>
              <a:rPr lang="en-US" altLang="en-US" b="1" i="0" baseline="0" dirty="0" smtClean="0"/>
              <a:t>Community Engineering Corps (CEC) </a:t>
            </a:r>
            <a:r>
              <a:rPr lang="en-US" altLang="en-US" b="0" i="0" baseline="0" dirty="0" smtClean="0"/>
              <a:t>is EWB-USA’s mechanism for doing work here in the USA. </a:t>
            </a:r>
            <a:r>
              <a:rPr lang="en-US" sz="1200" b="0" i="0" kern="1200" dirty="0" smtClean="0">
                <a:solidFill>
                  <a:schemeClr val="tx1"/>
                </a:solidFill>
                <a:effectLst/>
                <a:latin typeface="+mn-lt"/>
                <a:ea typeface="+mn-ea"/>
                <a:cs typeface="+mn-cs"/>
              </a:rPr>
              <a:t>In February 2014, the Community Engineering Corps (CEC) was launched as an exciting new alliance between Engineers Without Borders USA (EWB-USA), the </a:t>
            </a:r>
            <a:r>
              <a:rPr lang="en-US" sz="1200" b="1" i="0" u="none" strike="noStrike" kern="1200" dirty="0" smtClean="0">
                <a:solidFill>
                  <a:schemeClr val="tx1"/>
                </a:solidFill>
                <a:effectLst/>
                <a:latin typeface="+mn-lt"/>
                <a:ea typeface="+mn-ea"/>
                <a:cs typeface="+mn-cs"/>
                <a:hlinkClick r:id="rId3"/>
              </a:rPr>
              <a:t>American Society of Civil Engineers</a:t>
            </a:r>
            <a:r>
              <a:rPr lang="en-US" sz="1200" b="0" i="0" kern="1200" dirty="0" smtClean="0">
                <a:solidFill>
                  <a:schemeClr val="tx1"/>
                </a:solidFill>
                <a:effectLst/>
                <a:latin typeface="+mn-lt"/>
                <a:ea typeface="+mn-ea"/>
                <a:cs typeface="+mn-cs"/>
              </a:rPr>
              <a:t> (ASCE) and the </a:t>
            </a:r>
            <a:r>
              <a:rPr lang="en-US" sz="1200" b="1" i="0" u="none" strike="noStrike" kern="1200" dirty="0" smtClean="0">
                <a:solidFill>
                  <a:schemeClr val="tx1"/>
                </a:solidFill>
                <a:effectLst/>
                <a:latin typeface="+mn-lt"/>
                <a:ea typeface="+mn-ea"/>
                <a:cs typeface="+mn-cs"/>
                <a:hlinkClick r:id="rId4"/>
              </a:rPr>
              <a:t>American Water Works Association</a:t>
            </a:r>
            <a:r>
              <a:rPr lang="en-US" sz="1200" b="0" i="0" kern="1200" dirty="0" smtClean="0">
                <a:solidFill>
                  <a:schemeClr val="tx1"/>
                </a:solidFill>
                <a:effectLst/>
                <a:latin typeface="+mn-lt"/>
                <a:ea typeface="+mn-ea"/>
                <a:cs typeface="+mn-cs"/>
              </a:rPr>
              <a:t> (AWWA). The CEC harnesses the expertise of thousands of volunteers by providing pro bono engineering services that address the infrastructure needs of underserved communities in the United States.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CEC works collaboratively with communities to design solutions to problems that the community has identified. The CEC only partners with communities that do not have the financial resources to access engineering resources in a traditional manner. </a:t>
            </a:r>
          </a:p>
          <a:p>
            <a:endParaRPr lang="en-US" sz="1200" b="0" i="0" kern="1200" dirty="0" smtClean="0">
              <a:solidFill>
                <a:schemeClr val="tx1"/>
              </a:solidFill>
              <a:effectLst/>
              <a:latin typeface="+mn-lt"/>
              <a:ea typeface="+mn-ea"/>
              <a:cs typeface="+mn-cs"/>
            </a:endParaRPr>
          </a:p>
          <a:p>
            <a:r>
              <a:rPr lang="en-US" b="1" dirty="0" smtClean="0"/>
              <a:t>EWB-USA's Engineering Service Corps</a:t>
            </a:r>
            <a:r>
              <a:rPr lang="en-US" dirty="0" smtClean="0"/>
              <a:t> offers the expertise of our most seasoned volunteers to organizations in the international development sector. We collaborate with NGOs and governments who use a community-driven approach and who lack access to the resources needed to design sustainable and appropriate solutions to engineering challenges. The Engineering Service Corps performs a variety of services, including engineering studies, owner's representation, planning, design, and monitoring and evaluation.</a:t>
            </a:r>
          </a:p>
          <a:p>
            <a:endParaRPr lang="en-US" dirty="0" smtClean="0"/>
          </a:p>
          <a:p>
            <a:endParaRPr lang="en-US" dirty="0" smtClean="0"/>
          </a:p>
          <a:p>
            <a:pPr eaLnBrk="1" hangingPunct="1"/>
            <a:endParaRPr lang="en-US" altLang="en-US" b="0" i="0" dirty="0" smtClean="0"/>
          </a:p>
        </p:txBody>
      </p:sp>
      <p:sp>
        <p:nvSpPr>
          <p:cNvPr id="4" name="Slide Number Placeholder 3"/>
          <p:cNvSpPr>
            <a:spLocks noGrp="1"/>
          </p:cNvSpPr>
          <p:nvPr>
            <p:ph type="sldNum" sz="quarter" idx="10"/>
          </p:nvPr>
        </p:nvSpPr>
        <p:spPr/>
        <p:txBody>
          <a:bodyPr/>
          <a:lstStyle/>
          <a:p>
            <a:fld id="{3509CFA3-2E2C-4BD9-B21A-60590C649C8E}" type="slidenum">
              <a:rPr lang="en-US" smtClean="0"/>
              <a:pPr/>
              <a:t>14</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endParaRPr lang="en-US" dirty="0" smtClean="0"/>
          </a:p>
          <a:p>
            <a:r>
              <a:rPr lang="en-US" dirty="0" smtClean="0"/>
              <a:t>Let’s take a</a:t>
            </a:r>
            <a:r>
              <a:rPr lang="en-US" baseline="0" dirty="0" smtClean="0"/>
              <a:t> little time for any questions you may have.</a:t>
            </a:r>
          </a:p>
          <a:p>
            <a:endParaRPr lang="en-US" baseline="0" dirty="0" smtClean="0"/>
          </a:p>
          <a:p>
            <a:r>
              <a:rPr lang="en-US" sz="1200" kern="1200" dirty="0" smtClean="0">
                <a:solidFill>
                  <a:schemeClr val="tx1"/>
                </a:solidFill>
                <a:effectLst/>
                <a:latin typeface="+mn-lt"/>
                <a:ea typeface="+mn-ea"/>
                <a:cs typeface="+mn-cs"/>
              </a:rPr>
              <a:t>Also at this time help new member to sign up online at your chapter meetings so they can access the many resources available on the EWB-USA website (</a:t>
            </a:r>
            <a:r>
              <a:rPr lang="en-US" sz="1200" u="sng" kern="1200" dirty="0" smtClean="0">
                <a:solidFill>
                  <a:schemeClr val="tx1"/>
                </a:solidFill>
                <a:effectLst/>
                <a:latin typeface="+mn-lt"/>
                <a:ea typeface="+mn-ea"/>
                <a:cs typeface="+mn-cs"/>
                <a:hlinkClick r:id="rId3"/>
              </a:rPr>
              <a:t>www.ewb-usa.org</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15</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C00000"/>
                </a:solidFill>
              </a:rPr>
              <a:t>Here’s a quick look at what we’ll be covering in this presentation.</a:t>
            </a:r>
          </a:p>
          <a:p>
            <a:pPr rtl="0"/>
            <a:endParaRPr lang="en-US" b="0" dirty="0" smtClean="0">
              <a:effectLst/>
            </a:endParaRPr>
          </a:p>
        </p:txBody>
      </p:sp>
      <p:sp>
        <p:nvSpPr>
          <p:cNvPr id="4" name="Slide Number Placeholder 3"/>
          <p:cNvSpPr>
            <a:spLocks noGrp="1"/>
          </p:cNvSpPr>
          <p:nvPr>
            <p:ph type="sldNum" sz="quarter" idx="10"/>
          </p:nvPr>
        </p:nvSpPr>
        <p:spPr/>
        <p:txBody>
          <a:bodyPr/>
          <a:lstStyle/>
          <a:p>
            <a:fld id="{3509CFA3-2E2C-4BD9-B21A-60590C649C8E}" type="slidenum">
              <a:rPr lang="en-US" smtClean="0"/>
              <a:pPr/>
              <a:t>2</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rtl="0"/>
            <a:endParaRPr lang="en-US" b="0" dirty="0" smtClean="0">
              <a:effectLst/>
            </a:endParaRPr>
          </a:p>
          <a:p>
            <a:pPr rtl="0"/>
            <a:r>
              <a:rPr lang="en-US" dirty="0" smtClean="0">
                <a:effectLst/>
              </a:rPr>
              <a:t>Engineers Without Borders USA is a membership-based nonprofit organization that partners with communities to meet their basic human needs and creates global leaders through transformative experiences. EWB-USA was founded</a:t>
            </a:r>
            <a:r>
              <a:rPr lang="en-US" baseline="0" dirty="0" smtClean="0">
                <a:effectLst/>
              </a:rPr>
              <a:t> in 2002 with it’s first program in Belize. Since that time the organization has grown dramatically with chapters in almost every state and now almost 400 program worldwide.</a:t>
            </a:r>
            <a:endParaRPr lang="en-US" dirty="0" smtClean="0">
              <a:effectLst/>
            </a:endParaRPr>
          </a:p>
          <a:p>
            <a:pPr rtl="0"/>
            <a:endParaRPr lang="en-US" dirty="0" smtClean="0">
              <a:effectLst/>
            </a:endParaRPr>
          </a:p>
          <a:p>
            <a:pPr rtl="0"/>
            <a:endParaRPr lang="en-US" dirty="0" smtClean="0">
              <a:effectLst/>
            </a:endParaRPr>
          </a:p>
          <a:p>
            <a:pPr rtl="0"/>
            <a:endParaRPr lang="en-US" b="0" dirty="0" smtClean="0">
              <a:effectLst/>
            </a:endParaRPr>
          </a:p>
        </p:txBody>
      </p:sp>
      <p:sp>
        <p:nvSpPr>
          <p:cNvPr id="4" name="Slide Number Placeholder 3"/>
          <p:cNvSpPr>
            <a:spLocks noGrp="1"/>
          </p:cNvSpPr>
          <p:nvPr>
            <p:ph type="sldNum" sz="quarter" idx="10"/>
          </p:nvPr>
        </p:nvSpPr>
        <p:spPr/>
        <p:txBody>
          <a:bodyPr/>
          <a:lstStyle/>
          <a:p>
            <a:fld id="{3509CFA3-2E2C-4BD9-B21A-60590C649C8E}" type="slidenum">
              <a:rPr lang="en-US" smtClean="0"/>
              <a:pPr/>
              <a:t>3</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EWB-USA’s mission is based on more than blueprints and measurements; it is based on </a:t>
            </a:r>
            <a:r>
              <a:rPr lang="en-US" sz="1200" b="0" i="1" u="none" strike="noStrike" kern="1200" dirty="0" smtClean="0">
                <a:solidFill>
                  <a:schemeClr val="tx1"/>
                </a:solidFill>
                <a:effectLst/>
                <a:latin typeface="+mn-lt"/>
                <a:ea typeface="+mn-ea"/>
                <a:cs typeface="+mn-cs"/>
              </a:rPr>
              <a:t>real </a:t>
            </a:r>
            <a:r>
              <a:rPr lang="en-US" sz="1200" b="0" i="0" u="none" strike="noStrike" kern="1200" dirty="0" smtClean="0">
                <a:solidFill>
                  <a:schemeClr val="tx1"/>
                </a:solidFill>
                <a:effectLst/>
                <a:latin typeface="+mn-lt"/>
                <a:ea typeface="+mn-ea"/>
                <a:cs typeface="+mn-cs"/>
              </a:rPr>
              <a:t>relationships and five-year partnerships with communities. EWB-USA does more than build latrines for communities -- they equip them to build and maintain latrines themselves, which ensures that the community will have sanitation solutions long after our five-year commitment is fulfilled.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EWB-USA</a:t>
            </a:r>
            <a:r>
              <a:rPr lang="en-US" sz="1200" b="0" i="0" u="none" strike="noStrike" kern="1200" baseline="0" dirty="0" smtClean="0">
                <a:solidFill>
                  <a:schemeClr val="tx1"/>
                </a:solidFill>
                <a:effectLst/>
                <a:latin typeface="+mn-lt"/>
                <a:ea typeface="+mn-ea"/>
                <a:cs typeface="+mn-cs"/>
              </a:rPr>
              <a:t> was founded in 2002 and since that time has developed three different program models which have impacted roughly 2.5 million people.  We’ll talk more about our different program models later in the presentation.</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4</a:t>
            </a:fld>
            <a:endParaRPr lang="en-US"/>
          </a:p>
        </p:txBody>
      </p:sp>
    </p:spTree>
    <p:extLst>
      <p:ext uri="{BB962C8B-B14F-4D97-AF65-F5344CB8AC3E}">
        <p14:creationId xmlns:p14="http://schemas.microsoft.com/office/powerpoint/2010/main" val="229664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EWB-USA spearheads a movement of more than 14,700 incredibly resourceful and driven members that have the knowledge and willingness to help</a:t>
            </a:r>
            <a:r>
              <a:rPr lang="en-US" sz="1200" b="0" i="0" u="none" strike="noStrike" kern="1200" baseline="0" dirty="0" smtClean="0">
                <a:solidFill>
                  <a:schemeClr val="tx1"/>
                </a:solidFill>
                <a:effectLst/>
                <a:latin typeface="+mn-lt"/>
                <a:ea typeface="+mn-ea"/>
                <a:cs typeface="+mn-cs"/>
              </a:rPr>
              <a:t> build a better world. Our chapter is one of hundreds across the US. We all share a commitment to community partners and the idea of building stronger global leaders within our membership.</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baseline="0" dirty="0" smtClean="0">
                <a:solidFill>
                  <a:schemeClr val="tx1"/>
                </a:solidFill>
                <a:effectLst/>
                <a:latin typeface="+mn-lt"/>
                <a:ea typeface="+mn-ea"/>
                <a:cs typeface="+mn-cs"/>
              </a:rPr>
              <a:t>As a new member you can build these skills by participating on a design team, helping to plan a fundraiser or working with a seasoned professional mentor on our project team. </a:t>
            </a:r>
            <a:r>
              <a:rPr lang="en-US" sz="1200" b="0" i="1" u="none" strike="noStrike" kern="1200" baseline="0" dirty="0" smtClean="0">
                <a:solidFill>
                  <a:schemeClr val="tx1"/>
                </a:solidFill>
                <a:effectLst/>
                <a:latin typeface="+mn-lt"/>
                <a:ea typeface="+mn-ea"/>
                <a:cs typeface="+mn-cs"/>
              </a:rPr>
              <a:t>(NOTE TO FACILITAOR: Please adapt to fit teams and committees within your chapter)</a:t>
            </a:r>
            <a:endParaRPr lang="en-US" i="1"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5</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endParaRPr lang="en-US" baseline="0" dirty="0" smtClean="0"/>
          </a:p>
          <a:p>
            <a:r>
              <a:rPr lang="en-US" baseline="0" dirty="0" smtClean="0"/>
              <a:t>EWB-USA works in 39 countries around the world, including in the U.S. and has almost 400 programs. Our programs have impacted approximately 2.5 million people and we continue to look for community-driven programs where we can make a five year commitment to communities internationally as well as through the Community Engineering Corps here at home.</a:t>
            </a:r>
          </a:p>
          <a:p>
            <a:endParaRPr lang="en-US" baseline="0" dirty="0" smtClean="0"/>
          </a:p>
          <a:p>
            <a:r>
              <a:rPr lang="en-US" baseline="0" dirty="0" smtClean="0"/>
              <a:t>Two-thirds of our chapters are based at universities and colleges while nearly a third are regionally located and made up primarily of professionals who have joined the organization. Of our nearly 15,000 members about 70% are student members and the other 30% are professionals. Together though, students, professionals, donors and staff we make up ONE organization.</a:t>
            </a: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6</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2">
              <a:defRPr/>
            </a:pPr>
            <a:r>
              <a:rPr lang="en-US" i="1" dirty="0" smtClean="0"/>
              <a:t>Presentation script</a:t>
            </a:r>
          </a:p>
          <a:p>
            <a:pPr defTabSz="914312">
              <a:defRPr/>
            </a:pPr>
            <a:endParaRPr lang="en-US" i="1" dirty="0" smtClean="0"/>
          </a:p>
          <a:p>
            <a:pPr defTabSz="914312">
              <a:defRPr/>
            </a:pPr>
            <a:r>
              <a:rPr lang="en-US" dirty="0" smtClean="0"/>
              <a:t>Engineers Without Borders USA is made up of</a:t>
            </a:r>
            <a:r>
              <a:rPr lang="en-US" baseline="0" dirty="0" smtClean="0"/>
              <a:t> a Board of Directors which includes a student and professional member representative. The Executive Director and headquarters staff are made up of about 20 full time employees are based in Denver, Colorado. EWB-USA is organized into seven regions across the US and each of these is headed by a steering committee made up of student and professional members. </a:t>
            </a:r>
          </a:p>
          <a:p>
            <a:pPr defTabSz="914312">
              <a:defRPr/>
            </a:pPr>
            <a:endParaRPr lang="en-US" baseline="0" dirty="0" smtClean="0"/>
          </a:p>
          <a:p>
            <a:pPr defTabSz="914312">
              <a:defRPr/>
            </a:pPr>
            <a:r>
              <a:rPr lang="en-US" baseline="0" dirty="0" smtClean="0"/>
              <a:t>We also have a number of regional and national committees focused on three main roles: </a:t>
            </a:r>
          </a:p>
          <a:p>
            <a:pPr marL="228600" indent="-228600" defTabSz="914312">
              <a:buAutoNum type="arabicParenR"/>
              <a:defRPr/>
            </a:pPr>
            <a:r>
              <a:rPr lang="en-US" baseline="0" dirty="0" smtClean="0"/>
              <a:t>Supporting volunteer engagement</a:t>
            </a:r>
          </a:p>
          <a:p>
            <a:pPr marL="228600" indent="-228600" defTabSz="914312">
              <a:buAutoNum type="arabicParenR"/>
              <a:defRPr/>
            </a:pPr>
            <a:r>
              <a:rPr lang="en-US" baseline="0" dirty="0" smtClean="0"/>
              <a:t>Providing oversight and technical review</a:t>
            </a:r>
          </a:p>
          <a:p>
            <a:pPr marL="228600" indent="-228600" defTabSz="914312">
              <a:buAutoNum type="arabicParenR"/>
              <a:defRPr/>
            </a:pPr>
            <a:r>
              <a:rPr lang="en-US" baseline="0" dirty="0" smtClean="0"/>
              <a:t>Developing  technical resources</a:t>
            </a:r>
          </a:p>
          <a:p>
            <a:pPr defTabSz="914312">
              <a:defRPr/>
            </a:pPr>
            <a:endParaRPr lang="en-US" baseline="0" dirty="0" smtClean="0"/>
          </a:p>
          <a:p>
            <a:pPr marL="0" marR="0" indent="0" algn="l" defTabSz="914312" rtl="0" eaLnBrk="1" fontAlgn="auto" latinLnBrk="0" hangingPunct="1">
              <a:lnSpc>
                <a:spcPct val="100000"/>
              </a:lnSpc>
              <a:spcBef>
                <a:spcPts val="0"/>
              </a:spcBef>
              <a:spcAft>
                <a:spcPts val="0"/>
              </a:spcAft>
              <a:buClrTx/>
              <a:buSzTx/>
              <a:buFontTx/>
              <a:buNone/>
              <a:tabLst/>
              <a:defRPr/>
            </a:pPr>
            <a:r>
              <a:rPr lang="en-US" baseline="0" dirty="0" smtClean="0"/>
              <a:t>Finally, the core of our structure is centered on successful community outcomes and sustainability. Our chapters are a fundamental aspect of our ability to support this core feature and are filled with student and professional members from across the spectrum of engineering and non-engineering studies and fields of expertise.</a:t>
            </a:r>
          </a:p>
          <a:p>
            <a:pPr defTabSz="914312">
              <a:defRPr/>
            </a:pPr>
            <a:endParaRPr lang="en-US" baseline="0" dirty="0" smtClean="0"/>
          </a:p>
          <a:p>
            <a:pPr defTabSz="914312">
              <a:defRPr/>
            </a:pPr>
            <a:endParaRPr lang="en-US" baseline="0" dirty="0" smtClean="0"/>
          </a:p>
          <a:p>
            <a:pPr defTabSz="914312">
              <a:defRPr/>
            </a:pPr>
            <a:endParaRPr lang="en-US" dirty="0"/>
          </a:p>
          <a:p>
            <a:pPr defTabSz="914312">
              <a:defRPr/>
            </a:pP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7</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Presentation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Members, chapters and projects are supported by EWB-USA Headquarters staff.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To ensure quality control and quality assurance of </a:t>
            </a:r>
            <a:r>
              <a:rPr lang="en-US" sz="1200" i="1" kern="1200" dirty="0" smtClean="0">
                <a:solidFill>
                  <a:schemeClr val="tx1"/>
                </a:solidFill>
                <a:latin typeface="+mn-lt"/>
                <a:ea typeface="+mn-ea"/>
                <a:cs typeface="+mn-cs"/>
              </a:rPr>
              <a:t>all </a:t>
            </a:r>
            <a:r>
              <a:rPr lang="en-US" sz="1200" kern="1200" dirty="0" smtClean="0">
                <a:solidFill>
                  <a:schemeClr val="tx1"/>
                </a:solidFill>
                <a:latin typeface="+mn-lt"/>
                <a:ea typeface="+mn-ea"/>
                <a:cs typeface="+mn-cs"/>
              </a:rPr>
              <a:t> projects, each EWB-USA project is supported by professional engineers and other staff that assist the chapter in ensuring that a safe, well-designed and sustainable project will be implemented with the partnering community.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HQ staff work with chapters and regions on member engagement providing guidance on EWB-USA policies, training opportunities and support for chapters to operate more effectively. HQ staff also work with individual and corporate donors to provide grant opportunities for projects and help cover the cost of QA/QC, liability insurance and other operational costs.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smtClean="0">
              <a:latin typeface="Myriad Pro" pitchFamily="34" charset="0"/>
            </a:endParaRPr>
          </a:p>
          <a:p>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8</a:t>
            </a:fld>
            <a:endParaRPr lang="en-US"/>
          </a:p>
        </p:txBody>
      </p:sp>
    </p:spTree>
    <p:extLst>
      <p:ext uri="{BB962C8B-B14F-4D97-AF65-F5344CB8AC3E}">
        <p14:creationId xmlns:p14="http://schemas.microsoft.com/office/powerpoint/2010/main" val="351804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12" rtl="0" eaLnBrk="1" fontAlgn="auto" latinLnBrk="0" hangingPunct="1">
              <a:lnSpc>
                <a:spcPct val="100000"/>
              </a:lnSpc>
              <a:spcBef>
                <a:spcPts val="0"/>
              </a:spcBef>
              <a:spcAft>
                <a:spcPts val="0"/>
              </a:spcAft>
              <a:buClrTx/>
              <a:buSzTx/>
              <a:buFontTx/>
              <a:buNone/>
              <a:tabLst/>
              <a:defRPr/>
            </a:pPr>
            <a:r>
              <a:rPr lang="en-US" i="1" dirty="0" smtClean="0"/>
              <a:t>Presentation script</a:t>
            </a:r>
          </a:p>
          <a:p>
            <a:pPr defTabSz="914312">
              <a:defRPr/>
            </a:pPr>
            <a:endParaRPr lang="en-US" dirty="0" smtClean="0"/>
          </a:p>
          <a:p>
            <a:pPr defTabSz="914312">
              <a:defRPr/>
            </a:pPr>
            <a:r>
              <a:rPr lang="en-US" dirty="0" smtClean="0"/>
              <a:t>EWB-USA is</a:t>
            </a:r>
            <a:r>
              <a:rPr lang="en-US" baseline="0" dirty="0" smtClean="0"/>
              <a:t> made up of</a:t>
            </a:r>
            <a:r>
              <a:rPr lang="en-US" dirty="0" smtClean="0"/>
              <a:t> 7 regions</a:t>
            </a:r>
            <a:r>
              <a:rPr lang="en-US" baseline="0" dirty="0" smtClean="0"/>
              <a:t> which y</a:t>
            </a:r>
            <a:r>
              <a:rPr lang="en-US" dirty="0" smtClean="0"/>
              <a:t>ou can see on the slide.  </a:t>
            </a:r>
          </a:p>
          <a:p>
            <a:pPr defTabSz="914312">
              <a:defRPr/>
            </a:pPr>
            <a:endParaRPr lang="en-US" dirty="0" smtClean="0"/>
          </a:p>
          <a:p>
            <a:pPr defTabSz="914312">
              <a:defRPr/>
            </a:pPr>
            <a:r>
              <a:rPr lang="en-US" dirty="0" smtClean="0"/>
              <a:t>Each region has a steering committee which is a volunteer leadership body consisting of an executive committee and representatives from each of the states within the region.  To learn more about the purpose of the committee you can visit our website listed on the slide.</a:t>
            </a:r>
          </a:p>
          <a:p>
            <a:pPr defTabSz="914312">
              <a:defRPr/>
            </a:pPr>
            <a:endParaRPr lang="en-US" dirty="0" smtClean="0"/>
          </a:p>
          <a:p>
            <a:pPr defTabSz="914312">
              <a:defRPr/>
            </a:pPr>
            <a:r>
              <a:rPr lang="en-US" dirty="0" smtClean="0"/>
              <a:t>In addition, there is the Council of Regional Presidents (CORP) that include all the Presidents from the 7 regions. This group helps to facilitate collaboration and best practice sharing among regions and often provides insight and recommendations to HQ regarding policy changes and strategic planning. </a:t>
            </a:r>
          </a:p>
          <a:p>
            <a:pPr defTabSz="914312">
              <a:defRPr/>
            </a:pPr>
            <a:endParaRPr lang="en-US" dirty="0"/>
          </a:p>
        </p:txBody>
      </p:sp>
      <p:sp>
        <p:nvSpPr>
          <p:cNvPr id="4" name="Slide Number Placeholder 3"/>
          <p:cNvSpPr>
            <a:spLocks noGrp="1"/>
          </p:cNvSpPr>
          <p:nvPr>
            <p:ph type="sldNum" sz="quarter" idx="10"/>
          </p:nvPr>
        </p:nvSpPr>
        <p:spPr/>
        <p:txBody>
          <a:bodyPr/>
          <a:lstStyle/>
          <a:p>
            <a:fld id="{3509CFA3-2E2C-4BD9-B21A-60590C649C8E}" type="slidenum">
              <a:rPr lang="en-US" smtClean="0"/>
              <a:pPr/>
              <a:t>9</a:t>
            </a:fld>
            <a:endParaRPr lang="en-US"/>
          </a:p>
        </p:txBody>
      </p:sp>
    </p:spTree>
    <p:extLst>
      <p:ext uri="{BB962C8B-B14F-4D97-AF65-F5344CB8AC3E}">
        <p14:creationId xmlns:p14="http://schemas.microsoft.com/office/powerpoint/2010/main" val="3518047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3E11F-6F8B-4C6B-B927-95FEC4E3CB41}"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392029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3E11F-6F8B-4C6B-B927-95FEC4E3CB41}"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171176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3E11F-6F8B-4C6B-B927-95FEC4E3CB41}"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309713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3E11F-6F8B-4C6B-B927-95FEC4E3CB41}"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203622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3E11F-6F8B-4C6B-B927-95FEC4E3CB41}" type="datetimeFigureOut">
              <a:rPr lang="en-US" smtClean="0"/>
              <a:pPr/>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420721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3E11F-6F8B-4C6B-B927-95FEC4E3CB41}"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321290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3E11F-6F8B-4C6B-B927-95FEC4E3CB41}" type="datetimeFigureOut">
              <a:rPr lang="en-US" smtClean="0"/>
              <a:pPr/>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343258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3E11F-6F8B-4C6B-B927-95FEC4E3CB41}" type="datetimeFigureOut">
              <a:rPr lang="en-US" smtClean="0"/>
              <a:pPr/>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123855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3E11F-6F8B-4C6B-B927-95FEC4E3CB41}" type="datetimeFigureOut">
              <a:rPr lang="en-US" smtClean="0"/>
              <a:pPr/>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134798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3E11F-6F8B-4C6B-B927-95FEC4E3CB41}"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70770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3E11F-6F8B-4C6B-B927-95FEC4E3CB41}" type="datetimeFigureOut">
              <a:rPr lang="en-US" smtClean="0"/>
              <a:pPr/>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EA96C-88EA-4AF7-BEA9-8F65D378DDB2}" type="slidenum">
              <a:rPr lang="en-US" smtClean="0"/>
              <a:pPr/>
              <a:t>‹#›</a:t>
            </a:fld>
            <a:endParaRPr lang="en-US"/>
          </a:p>
        </p:txBody>
      </p:sp>
    </p:spTree>
    <p:extLst>
      <p:ext uri="{BB962C8B-B14F-4D97-AF65-F5344CB8AC3E}">
        <p14:creationId xmlns:p14="http://schemas.microsoft.com/office/powerpoint/2010/main" val="361439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3E11F-6F8B-4C6B-B927-95FEC4E3CB41}" type="datetimeFigureOut">
              <a:rPr lang="en-US" smtClean="0"/>
              <a:pPr/>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EA96C-88EA-4AF7-BEA9-8F65D378DDB2}" type="slidenum">
              <a:rPr lang="en-US" smtClean="0"/>
              <a:pPr/>
              <a:t>‹#›</a:t>
            </a:fld>
            <a:endParaRPr lang="en-US"/>
          </a:p>
        </p:txBody>
      </p:sp>
    </p:spTree>
    <p:extLst>
      <p:ext uri="{BB962C8B-B14F-4D97-AF65-F5344CB8AC3E}">
        <p14:creationId xmlns:p14="http://schemas.microsoft.com/office/powerpoint/2010/main" val="54774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hyperlink" Target="http://www.facebook.com/photo.php?pid=1684370&amp;id=519614177"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t="7692" r="7692"/>
          <a:stretch/>
        </p:blipFill>
        <p:spPr>
          <a:xfrm>
            <a:off x="0" y="0"/>
            <a:ext cx="9144000" cy="6858000"/>
          </a:xfrm>
          <a:prstGeom prst="rect">
            <a:avLst/>
          </a:prstGeom>
        </p:spPr>
      </p:pic>
      <p:sp>
        <p:nvSpPr>
          <p:cNvPr id="11" name="TextBox 10"/>
          <p:cNvSpPr txBox="1"/>
          <p:nvPr/>
        </p:nvSpPr>
        <p:spPr>
          <a:xfrm>
            <a:off x="3886200" y="432137"/>
            <a:ext cx="5181600" cy="1754326"/>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New Member Introduction to EWB-USA</a:t>
            </a:r>
          </a:p>
        </p:txBody>
      </p:sp>
      <p:sp>
        <p:nvSpPr>
          <p:cNvPr id="3" name="TextBox 2"/>
          <p:cNvSpPr txBox="1"/>
          <p:nvPr/>
        </p:nvSpPr>
        <p:spPr>
          <a:xfrm>
            <a:off x="5382296" y="6546135"/>
            <a:ext cx="3657600" cy="246221"/>
          </a:xfrm>
          <a:prstGeom prst="rect">
            <a:avLst/>
          </a:prstGeom>
          <a:noFill/>
        </p:spPr>
        <p:txBody>
          <a:bodyPr wrap="square" rtlCol="0">
            <a:spAutoFit/>
          </a:bodyPr>
          <a:lstStyle/>
          <a:p>
            <a:pPr algn="r"/>
            <a:r>
              <a:rPr lang="en-US" sz="1000" dirty="0" smtClean="0">
                <a:solidFill>
                  <a:schemeClr val="bg1"/>
                </a:solidFill>
              </a:rPr>
              <a:t>Photo: EWB-USA Greater Austin Professional Chapter</a:t>
            </a:r>
            <a:endParaRPr lang="en-US" sz="1000" dirty="0">
              <a:solidFill>
                <a:schemeClr val="bg1"/>
              </a:solidFill>
            </a:endParaRPr>
          </a:p>
        </p:txBody>
      </p:sp>
    </p:spTree>
    <p:extLst>
      <p:ext uri="{BB962C8B-B14F-4D97-AF65-F5344CB8AC3E}">
        <p14:creationId xmlns:p14="http://schemas.microsoft.com/office/powerpoint/2010/main" val="157469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757" y="381001"/>
            <a:ext cx="9223513" cy="1339840"/>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235720"/>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EWB-USA Chapters</a:t>
            </a:r>
          </a:p>
        </p:txBody>
      </p:sp>
      <p:sp>
        <p:nvSpPr>
          <p:cNvPr id="3" name="Rectangle 2"/>
          <p:cNvSpPr/>
          <p:nvPr/>
        </p:nvSpPr>
        <p:spPr>
          <a:xfrm>
            <a:off x="685800" y="2133600"/>
            <a:ext cx="7321059" cy="461665"/>
          </a:xfrm>
          <a:prstGeom prst="rect">
            <a:avLst/>
          </a:prstGeom>
        </p:spPr>
        <p:txBody>
          <a:bodyPr wrap="square">
            <a:spAutoFit/>
          </a:bodyPr>
          <a:lstStyle/>
          <a:p>
            <a:endParaRPr lang="en-US" sz="2400" dirty="0"/>
          </a:p>
        </p:txBody>
      </p:sp>
      <p:graphicFrame>
        <p:nvGraphicFramePr>
          <p:cNvPr id="9" name="Diagram 8"/>
          <p:cNvGraphicFramePr/>
          <p:nvPr/>
        </p:nvGraphicFramePr>
        <p:xfrm>
          <a:off x="1447800" y="2057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1338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235720"/>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Roles and Opportunities</a:t>
            </a:r>
          </a:p>
        </p:txBody>
      </p:sp>
      <p:sp>
        <p:nvSpPr>
          <p:cNvPr id="2" name="Rectangle 1"/>
          <p:cNvSpPr/>
          <p:nvPr/>
        </p:nvSpPr>
        <p:spPr>
          <a:xfrm>
            <a:off x="230134" y="1867890"/>
            <a:ext cx="7860318" cy="523220"/>
          </a:xfrm>
          <a:prstGeom prst="rect">
            <a:avLst/>
          </a:prstGeom>
        </p:spPr>
        <p:txBody>
          <a:bodyPr wrap="square">
            <a:spAutoFit/>
          </a:bodyPr>
          <a:lstStyle/>
          <a:p>
            <a:pPr lvl="1"/>
            <a:r>
              <a:rPr lang="en-US" sz="2800" b="1" dirty="0" smtClean="0">
                <a:solidFill>
                  <a:srgbClr val="095AA6"/>
                </a:solidFill>
                <a:latin typeface="Goudy Old Style" pitchFamily="18" charset="0"/>
              </a:rPr>
              <a:t>Chapter Roles</a:t>
            </a:r>
            <a:endParaRPr lang="en-US" sz="2800" b="1" dirty="0">
              <a:solidFill>
                <a:srgbClr val="095AA6"/>
              </a:solidFill>
              <a:latin typeface="Goudy Old Style" pitchFamily="18" charset="0"/>
            </a:endParaRPr>
          </a:p>
        </p:txBody>
      </p:sp>
      <p:sp>
        <p:nvSpPr>
          <p:cNvPr id="3" name="TextBox 2"/>
          <p:cNvSpPr txBox="1"/>
          <p:nvPr/>
        </p:nvSpPr>
        <p:spPr>
          <a:xfrm>
            <a:off x="975968" y="2590801"/>
            <a:ext cx="6110632" cy="4247317"/>
          </a:xfrm>
          <a:prstGeom prst="rect">
            <a:avLst/>
          </a:prstGeom>
          <a:noFill/>
        </p:spPr>
        <p:txBody>
          <a:bodyPr wrap="square" rtlCol="0">
            <a:spAutoFit/>
          </a:bodyPr>
          <a:lstStyle/>
          <a:p>
            <a:pPr marL="342900" indent="-342900">
              <a:buFont typeface="Arial" pitchFamily="34" charset="0"/>
              <a:buChar char="•"/>
            </a:pPr>
            <a:r>
              <a:rPr lang="en-US" sz="2800" dirty="0" smtClean="0"/>
              <a:t>Chapter officer</a:t>
            </a:r>
          </a:p>
          <a:p>
            <a:pPr marL="342900" indent="-342900">
              <a:buFont typeface="Arial" pitchFamily="34" charset="0"/>
              <a:buChar char="•"/>
            </a:pPr>
            <a:r>
              <a:rPr lang="en-US" sz="2800" dirty="0" smtClean="0"/>
              <a:t>Project Lead</a:t>
            </a:r>
          </a:p>
          <a:p>
            <a:pPr marL="342900" indent="-342900">
              <a:buFont typeface="Arial" pitchFamily="34" charset="0"/>
              <a:buChar char="•"/>
            </a:pPr>
            <a:r>
              <a:rPr lang="en-US" sz="2800" dirty="0" smtClean="0"/>
              <a:t>Mentor</a:t>
            </a:r>
          </a:p>
          <a:p>
            <a:pPr marL="342900" indent="-342900">
              <a:buFont typeface="Arial" pitchFamily="34" charset="0"/>
              <a:buChar char="•"/>
            </a:pPr>
            <a:r>
              <a:rPr lang="en-US" sz="2800" dirty="0" smtClean="0"/>
              <a:t>Fundraising Chair</a:t>
            </a:r>
          </a:p>
          <a:p>
            <a:pPr marL="342900" indent="-342900">
              <a:buFont typeface="Arial" pitchFamily="34" charset="0"/>
              <a:buChar char="•"/>
            </a:pPr>
            <a:r>
              <a:rPr lang="en-US" sz="2800" dirty="0" smtClean="0"/>
              <a:t>PR Chair</a:t>
            </a:r>
          </a:p>
          <a:p>
            <a:pPr marL="342900" indent="-342900">
              <a:buFont typeface="Arial" pitchFamily="34" charset="0"/>
              <a:buChar char="•"/>
            </a:pPr>
            <a:r>
              <a:rPr lang="en-US" sz="2800" dirty="0" smtClean="0"/>
              <a:t>Membership Chair</a:t>
            </a:r>
          </a:p>
          <a:p>
            <a:pPr marL="342900" indent="-342900">
              <a:buFont typeface="Arial" pitchFamily="34" charset="0"/>
              <a:buChar char="•"/>
            </a:pPr>
            <a:r>
              <a:rPr lang="en-US" sz="2800" dirty="0" smtClean="0"/>
              <a:t>Event Planning Chair</a:t>
            </a:r>
          </a:p>
          <a:p>
            <a:pPr marL="342900" indent="-342900">
              <a:buFont typeface="Arial" pitchFamily="34" charset="0"/>
              <a:buChar char="•"/>
            </a:pPr>
            <a:r>
              <a:rPr lang="en-US" sz="2800" dirty="0" smtClean="0"/>
              <a:t>Others… create the roles your chapter needs!</a:t>
            </a:r>
            <a:endParaRPr lang="en-US" sz="4000" dirty="0" smtClean="0"/>
          </a:p>
          <a:p>
            <a:endParaRPr lang="en-US"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18714"/>
          <a:stretch/>
        </p:blipFill>
        <p:spPr>
          <a:xfrm>
            <a:off x="4495800" y="1828801"/>
            <a:ext cx="4419600" cy="3052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488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304800"/>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EWB-USA Membership</a:t>
            </a:r>
          </a:p>
        </p:txBody>
      </p:sp>
      <p:sp>
        <p:nvSpPr>
          <p:cNvPr id="2" name="Rectangle 1"/>
          <p:cNvSpPr/>
          <p:nvPr/>
        </p:nvSpPr>
        <p:spPr>
          <a:xfrm>
            <a:off x="783120" y="2885359"/>
            <a:ext cx="3733800" cy="923330"/>
          </a:xfrm>
          <a:prstGeom prst="rect">
            <a:avLst/>
          </a:prstGeom>
        </p:spPr>
        <p:txBody>
          <a:bodyPr wrap="square">
            <a:spAutoFit/>
          </a:bodyPr>
          <a:lstStyle/>
          <a:p>
            <a:r>
              <a:rPr lang="en-US" dirty="0"/>
              <a:t/>
            </a:r>
            <a:br>
              <a:rPr lang="en-US" dirty="0"/>
            </a:br>
            <a:r>
              <a:rPr lang="en-US" dirty="0"/>
              <a:t/>
            </a:r>
            <a:br>
              <a:rPr lang="en-US" dirty="0"/>
            </a:br>
            <a:endParaRPr lang="en-US" dirty="0"/>
          </a:p>
        </p:txBody>
      </p:sp>
      <p:sp>
        <p:nvSpPr>
          <p:cNvPr id="9" name="Content Placeholder 2"/>
          <p:cNvSpPr txBox="1">
            <a:spLocks/>
          </p:cNvSpPr>
          <p:nvPr/>
        </p:nvSpPr>
        <p:spPr>
          <a:xfrm>
            <a:off x="76200" y="3151166"/>
            <a:ext cx="4035425" cy="39171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en-US" sz="1400" dirty="0">
              <a:solidFill>
                <a:schemeClr val="tx1"/>
              </a:solidFill>
              <a:latin typeface="+mj-lt"/>
            </a:endParaRPr>
          </a:p>
        </p:txBody>
      </p:sp>
      <p:sp>
        <p:nvSpPr>
          <p:cNvPr id="10" name="Content Placeholder 2"/>
          <p:cNvSpPr txBox="1">
            <a:spLocks/>
          </p:cNvSpPr>
          <p:nvPr/>
        </p:nvSpPr>
        <p:spPr>
          <a:xfrm>
            <a:off x="4756422" y="5562600"/>
            <a:ext cx="4035425" cy="391715"/>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en-US" sz="1400" dirty="0">
              <a:solidFill>
                <a:schemeClr val="tx1"/>
              </a:solidFill>
              <a:latin typeface="+mj-lt"/>
            </a:endParaRPr>
          </a:p>
        </p:txBody>
      </p:sp>
      <p:sp>
        <p:nvSpPr>
          <p:cNvPr id="3" name="Rectangle 2"/>
          <p:cNvSpPr/>
          <p:nvPr/>
        </p:nvSpPr>
        <p:spPr>
          <a:xfrm>
            <a:off x="304800" y="1752600"/>
            <a:ext cx="4572000" cy="4339650"/>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chemeClr val="tx2"/>
                </a:solidFill>
                <a:latin typeface="Goudy Old Style" pitchFamily="18" charset="0"/>
                <a:cs typeface="Arial" pitchFamily="34" charset="0"/>
              </a:rPr>
              <a:t>Student</a:t>
            </a:r>
          </a:p>
          <a:p>
            <a:pPr marL="342900" indent="-342900">
              <a:buFont typeface="Arial" panose="020B0604020202020204" pitchFamily="34" charset="0"/>
              <a:buChar char="•"/>
            </a:pPr>
            <a:r>
              <a:rPr lang="en-US" sz="2800" dirty="0" smtClean="0">
                <a:solidFill>
                  <a:schemeClr val="tx2"/>
                </a:solidFill>
                <a:latin typeface="Goudy Old Style" pitchFamily="18" charset="0"/>
                <a:cs typeface="Arial" pitchFamily="34" charset="0"/>
              </a:rPr>
              <a:t>Professional</a:t>
            </a:r>
          </a:p>
          <a:p>
            <a:pPr marL="342900" indent="-342900"/>
            <a:endParaRPr lang="en-US" sz="2800" dirty="0" smtClean="0">
              <a:cs typeface="Arial" pitchFamily="34" charset="0"/>
            </a:endParaRPr>
          </a:p>
          <a:p>
            <a:pPr marL="342900" indent="-342900"/>
            <a:r>
              <a:rPr lang="en-US" sz="2800" dirty="0" smtClean="0">
                <a:latin typeface="Goudy Old Style" pitchFamily="18" charset="0"/>
                <a:cs typeface="Arial" pitchFamily="34" charset="0"/>
              </a:rPr>
              <a:t>Sign up online to become a member!</a:t>
            </a:r>
          </a:p>
          <a:p>
            <a:pPr marL="285750" indent="-285750">
              <a:buFont typeface="Arial" pitchFamily="34" charset="0"/>
              <a:buChar char="•"/>
            </a:pPr>
            <a:r>
              <a:rPr lang="en-US" sz="2000" dirty="0" smtClean="0">
                <a:cs typeface="Arial" pitchFamily="34" charset="0"/>
              </a:rPr>
              <a:t>Track active members</a:t>
            </a:r>
          </a:p>
          <a:p>
            <a:pPr marL="285750" indent="-285750">
              <a:buFont typeface="Arial" pitchFamily="34" charset="0"/>
              <a:buChar char="•"/>
            </a:pPr>
            <a:r>
              <a:rPr lang="en-US" sz="2000" dirty="0" smtClean="0">
                <a:cs typeface="Arial" pitchFamily="34" charset="0"/>
              </a:rPr>
              <a:t>Membership Dues</a:t>
            </a:r>
          </a:p>
          <a:p>
            <a:pPr marL="285750" indent="-285750">
              <a:buFont typeface="Arial" pitchFamily="34" charset="0"/>
              <a:buChar char="•"/>
            </a:pPr>
            <a:r>
              <a:rPr lang="en-US" sz="2000" dirty="0" smtClean="0">
                <a:cs typeface="Arial" pitchFamily="34" charset="0"/>
              </a:rPr>
              <a:t>Travel team members, officers, discounted rates at educational events</a:t>
            </a:r>
          </a:p>
          <a:p>
            <a:pPr marL="285750" indent="-285750">
              <a:buFont typeface="Arial" pitchFamily="34" charset="0"/>
              <a:buChar char="•"/>
            </a:pPr>
            <a:r>
              <a:rPr lang="en-US" sz="2000" dirty="0" smtClean="0">
                <a:cs typeface="Arial" pitchFamily="34" charset="0"/>
              </a:rPr>
              <a:t>Liability Insurance – Errors &amp; Omissions</a:t>
            </a:r>
            <a:endParaRPr lang="en-US" sz="3600" dirty="0" smtClean="0">
              <a:cs typeface="Arial" pitchFamily="34" charset="0"/>
            </a:endParaRPr>
          </a:p>
          <a:p>
            <a:pPr marL="342900" indent="-342900">
              <a:buFont typeface="Arial" panose="020B0604020202020204" pitchFamily="34" charset="0"/>
              <a:buChar char="•"/>
            </a:pPr>
            <a:endParaRPr lang="en-US" sz="3600" dirty="0">
              <a:cs typeface="Arial"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9200" y="2362200"/>
            <a:ext cx="3925562" cy="3134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587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304800"/>
            <a:ext cx="6248400" cy="954107"/>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Skills  &amp; Benefits</a:t>
            </a:r>
          </a:p>
          <a:p>
            <a:r>
              <a:rPr lang="en-US" sz="2000" b="1" dirty="0" smtClean="0">
                <a:solidFill>
                  <a:schemeClr val="bg1"/>
                </a:solidFill>
                <a:latin typeface="Goudy Old Style" pitchFamily="18" charset="0"/>
                <a:cs typeface="Leelawadee" pitchFamily="34" charset="-34"/>
              </a:rPr>
              <a:t>What You Bring and Gain As a Member</a:t>
            </a:r>
          </a:p>
        </p:txBody>
      </p:sp>
      <p:sp>
        <p:nvSpPr>
          <p:cNvPr id="2" name="Rectangle 1"/>
          <p:cNvSpPr/>
          <p:nvPr/>
        </p:nvSpPr>
        <p:spPr>
          <a:xfrm>
            <a:off x="783120" y="2885359"/>
            <a:ext cx="3733800" cy="923330"/>
          </a:xfrm>
          <a:prstGeom prst="rect">
            <a:avLst/>
          </a:prstGeom>
        </p:spPr>
        <p:txBody>
          <a:bodyPr wrap="square">
            <a:spAutoFit/>
          </a:bodyPr>
          <a:lstStyle/>
          <a:p>
            <a:r>
              <a:rPr lang="en-US" dirty="0"/>
              <a:t/>
            </a:r>
            <a:br>
              <a:rPr lang="en-US" dirty="0"/>
            </a:br>
            <a:r>
              <a:rPr lang="en-US" dirty="0"/>
              <a:t/>
            </a:r>
            <a:br>
              <a:rPr lang="en-US" dirty="0"/>
            </a:br>
            <a:endParaRPr lang="en-US" dirty="0"/>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r="2387"/>
          <a:stretch/>
        </p:blipFill>
        <p:spPr>
          <a:xfrm>
            <a:off x="4961215" y="4414123"/>
            <a:ext cx="3115985" cy="2128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4800" y="1905000"/>
            <a:ext cx="4135920" cy="4302716"/>
          </a:xfrm>
          <a:prstGeom prst="rect">
            <a:avLst/>
          </a:prstGeom>
          <a:noFill/>
        </p:spPr>
        <p:txBody>
          <a:bodyPr wrap="square" rtlCol="0">
            <a:spAutoFit/>
          </a:bodyPr>
          <a:lstStyle/>
          <a:p>
            <a:pPr marL="342900" indent="-342900">
              <a:buFont typeface="+mj-lt"/>
              <a:buAutoNum type="arabicPeriod"/>
            </a:pPr>
            <a:r>
              <a:rPr lang="en-US" dirty="0" smtClean="0">
                <a:solidFill>
                  <a:schemeClr val="tx2"/>
                </a:solidFill>
              </a:rPr>
              <a:t>Leadership and project management skills</a:t>
            </a:r>
          </a:p>
          <a:p>
            <a:pPr marL="342900" indent="-342900">
              <a:buFont typeface="+mj-lt"/>
              <a:buAutoNum type="arabicPeriod"/>
            </a:pPr>
            <a:r>
              <a:rPr lang="en-US" dirty="0" smtClean="0"/>
              <a:t> Hands on field engineering</a:t>
            </a:r>
          </a:p>
          <a:p>
            <a:pPr marL="342900" indent="-342900">
              <a:buFont typeface="+mj-lt"/>
              <a:buAutoNum type="arabicPeriod"/>
            </a:pPr>
            <a:r>
              <a:rPr lang="en-US" dirty="0" smtClean="0"/>
              <a:t> </a:t>
            </a:r>
            <a:r>
              <a:rPr lang="en-US" dirty="0" smtClean="0">
                <a:solidFill>
                  <a:schemeClr val="tx2"/>
                </a:solidFill>
              </a:rPr>
              <a:t>International travel experience</a:t>
            </a:r>
          </a:p>
          <a:p>
            <a:pPr marL="342900" indent="-342900">
              <a:buFont typeface="+mj-lt"/>
              <a:buAutoNum type="arabicPeriod"/>
            </a:pPr>
            <a:r>
              <a:rPr lang="en-US" dirty="0" smtClean="0"/>
              <a:t> Language and cultural skills</a:t>
            </a:r>
          </a:p>
          <a:p>
            <a:pPr marL="342900" indent="-342900">
              <a:buFont typeface="+mj-lt"/>
              <a:buAutoNum type="arabicPeriod"/>
            </a:pPr>
            <a:r>
              <a:rPr lang="en-US" dirty="0" smtClean="0">
                <a:solidFill>
                  <a:schemeClr val="tx2"/>
                </a:solidFill>
              </a:rPr>
              <a:t>Professional skills- technical writing, public speaking, cross-cultural communication</a:t>
            </a:r>
          </a:p>
          <a:p>
            <a:pPr marL="342900" indent="-342900">
              <a:buFont typeface="+mj-lt"/>
              <a:buAutoNum type="arabicPeriod"/>
            </a:pPr>
            <a:r>
              <a:rPr lang="en-US" dirty="0" smtClean="0"/>
              <a:t>Client service/community needs    approach</a:t>
            </a:r>
          </a:p>
          <a:p>
            <a:pPr marL="342900" indent="-342900">
              <a:buFont typeface="+mj-lt"/>
              <a:buAutoNum type="arabicPeriod"/>
            </a:pPr>
            <a:r>
              <a:rPr lang="en-US" dirty="0" smtClean="0"/>
              <a:t> </a:t>
            </a:r>
            <a:r>
              <a:rPr lang="en-US" dirty="0" smtClean="0">
                <a:solidFill>
                  <a:schemeClr val="tx2"/>
                </a:solidFill>
              </a:rPr>
              <a:t>Recognition for your contribution</a:t>
            </a:r>
          </a:p>
          <a:p>
            <a:pPr marL="342900" indent="-342900">
              <a:buFont typeface="+mj-lt"/>
              <a:buAutoNum type="arabicPeriod"/>
            </a:pPr>
            <a:r>
              <a:rPr lang="en-US" dirty="0" smtClean="0"/>
              <a:t>The satisfaction of contributing to  building a better world.</a:t>
            </a:r>
          </a:p>
          <a:p>
            <a:pPr marL="342900" indent="-342900"/>
            <a:endParaRPr lang="en-US" dirty="0" smtClean="0"/>
          </a:p>
          <a:p>
            <a:pPr marL="609600" indent="-609600">
              <a:lnSpc>
                <a:spcPct val="90000"/>
              </a:lnSpc>
              <a:buFont typeface="Wingdings" pitchFamily="2" charset="2"/>
              <a:buAutoNum type="arabicPeriod"/>
              <a:defRPr/>
            </a:pPr>
            <a:endParaRPr lang="en-US" sz="2400" dirty="0">
              <a:latin typeface="Arial" panose="020B0604020202020204" pitchFamily="34" charset="0"/>
              <a:cs typeface="Arial" panose="020B0604020202020204" pitchFamily="34" charset="0"/>
            </a:endParaRPr>
          </a:p>
        </p:txBody>
      </p:sp>
      <p:pic>
        <p:nvPicPr>
          <p:cNvPr id="11" name="Picture 10">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2079" y="1914501"/>
            <a:ext cx="3044885" cy="219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421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45370" y="218933"/>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What We Do</a:t>
            </a:r>
          </a:p>
        </p:txBody>
      </p:sp>
      <p:sp>
        <p:nvSpPr>
          <p:cNvPr id="2" name="TextBox 1"/>
          <p:cNvSpPr txBox="1"/>
          <p:nvPr/>
        </p:nvSpPr>
        <p:spPr>
          <a:xfrm>
            <a:off x="381000" y="2057400"/>
            <a:ext cx="4953000" cy="4031873"/>
          </a:xfrm>
          <a:prstGeom prst="rect">
            <a:avLst/>
          </a:prstGeom>
          <a:noFill/>
        </p:spPr>
        <p:txBody>
          <a:bodyPr wrap="square" rtlCol="0">
            <a:spAutoFit/>
          </a:bodyPr>
          <a:lstStyle/>
          <a:p>
            <a:r>
              <a:rPr lang="en-US" sz="3200" dirty="0" smtClean="0">
                <a:latin typeface="Goudy Old Style" pitchFamily="18" charset="0"/>
              </a:rPr>
              <a:t>International Community    Programs</a:t>
            </a:r>
          </a:p>
          <a:p>
            <a:endParaRPr lang="en-US" sz="3200" dirty="0" smtClean="0">
              <a:latin typeface="Goudy Old Style" pitchFamily="18" charset="0"/>
            </a:endParaRPr>
          </a:p>
          <a:p>
            <a:r>
              <a:rPr lang="en-US" sz="3200" dirty="0" smtClean="0">
                <a:latin typeface="Goudy Old Style" pitchFamily="18" charset="0"/>
              </a:rPr>
              <a:t>Domestic Projects through the </a:t>
            </a:r>
            <a:r>
              <a:rPr lang="en-US" sz="3200" i="1" dirty="0" smtClean="0">
                <a:solidFill>
                  <a:schemeClr val="tx2"/>
                </a:solidFill>
                <a:latin typeface="Goudy Old Style" pitchFamily="18" charset="0"/>
              </a:rPr>
              <a:t>Community Engineering Corps </a:t>
            </a:r>
            <a:r>
              <a:rPr lang="en-US" sz="3200" dirty="0" smtClean="0">
                <a:solidFill>
                  <a:schemeClr val="tx2"/>
                </a:solidFill>
                <a:latin typeface="Goudy Old Style" pitchFamily="18" charset="0"/>
              </a:rPr>
              <a:t>(CEC)</a:t>
            </a:r>
          </a:p>
          <a:p>
            <a:endParaRPr lang="en-US" sz="3200" dirty="0" smtClean="0">
              <a:latin typeface="Goudy Old Style" pitchFamily="18" charset="0"/>
            </a:endParaRPr>
          </a:p>
          <a:p>
            <a:r>
              <a:rPr lang="en-US" sz="3200" dirty="0" smtClean="0">
                <a:latin typeface="Goudy Old Style" pitchFamily="18" charset="0"/>
              </a:rPr>
              <a:t>Engineering Service Corps</a:t>
            </a:r>
            <a:endParaRPr lang="en-US" sz="3200" dirty="0">
              <a:latin typeface="Goudy Old Style" pitchFamily="18" charset="0"/>
            </a:endParaRPr>
          </a:p>
        </p:txBody>
      </p:sp>
      <p:pic>
        <p:nvPicPr>
          <p:cNvPr id="9"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4419600"/>
            <a:ext cx="3302000" cy="1981200"/>
          </a:xfrm>
          <a:prstGeom prst="rect">
            <a:avLst/>
          </a:prstGeom>
        </p:spPr>
      </p:pic>
      <p:pic>
        <p:nvPicPr>
          <p:cNvPr id="10" name="Picture 5" descr="X:\COMMUNICATIONS\LOGOS\EWB-USA Logos\Color logo\EWB-USA 2c_MED\EWB-USA-rgb2c-m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2133600"/>
            <a:ext cx="2410831" cy="177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17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9397" b="9298"/>
          <a:stretch/>
        </p:blipFill>
        <p:spPr>
          <a:xfrm>
            <a:off x="0" y="0"/>
            <a:ext cx="9144000" cy="6858000"/>
          </a:xfrm>
          <a:prstGeom prst="rect">
            <a:avLst/>
          </a:prstGeom>
        </p:spPr>
      </p:pic>
      <p:sp>
        <p:nvSpPr>
          <p:cNvPr id="11" name="TextBox 10"/>
          <p:cNvSpPr txBox="1"/>
          <p:nvPr/>
        </p:nvSpPr>
        <p:spPr>
          <a:xfrm>
            <a:off x="4191000" y="228600"/>
            <a:ext cx="5867400" cy="1015663"/>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Welcome Abroad</a:t>
            </a:r>
          </a:p>
          <a:p>
            <a:r>
              <a:rPr lang="en-US" sz="2400" b="1" dirty="0" smtClean="0">
                <a:solidFill>
                  <a:schemeClr val="bg1"/>
                </a:solidFill>
                <a:latin typeface="Goudy Old Style" pitchFamily="18" charset="0"/>
                <a:cs typeface="Leelawadee" panose="020B0502040204020203" pitchFamily="34" charset="-34"/>
              </a:rPr>
              <a:t>Questions &amp; Answers</a:t>
            </a:r>
          </a:p>
        </p:txBody>
      </p:sp>
      <p:sp>
        <p:nvSpPr>
          <p:cNvPr id="5" name="TextBox 4"/>
          <p:cNvSpPr txBox="1"/>
          <p:nvPr/>
        </p:nvSpPr>
        <p:spPr>
          <a:xfrm>
            <a:off x="5382296" y="6546135"/>
            <a:ext cx="3657600" cy="246221"/>
          </a:xfrm>
          <a:prstGeom prst="rect">
            <a:avLst/>
          </a:prstGeom>
          <a:noFill/>
        </p:spPr>
        <p:txBody>
          <a:bodyPr wrap="square" rtlCol="0">
            <a:spAutoFit/>
          </a:bodyPr>
          <a:lstStyle/>
          <a:p>
            <a:pPr algn="r"/>
            <a:r>
              <a:rPr lang="en-US" sz="1000" dirty="0" smtClean="0">
                <a:solidFill>
                  <a:schemeClr val="bg1"/>
                </a:solidFill>
              </a:rPr>
              <a:t>Photo: EWB-USA Montana State University Chapter</a:t>
            </a:r>
            <a:endParaRPr lang="en-US" sz="1000" dirty="0">
              <a:solidFill>
                <a:schemeClr val="bg1"/>
              </a:solidFill>
            </a:endParaRPr>
          </a:p>
        </p:txBody>
      </p:sp>
    </p:spTree>
    <p:extLst>
      <p:ext uri="{BB962C8B-B14F-4D97-AF65-F5344CB8AC3E}">
        <p14:creationId xmlns:p14="http://schemas.microsoft.com/office/powerpoint/2010/main" val="164771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18" name="Rectangle 17"/>
          <p:cNvSpPr/>
          <p:nvPr/>
        </p:nvSpPr>
        <p:spPr>
          <a:xfrm>
            <a:off x="914400" y="2438400"/>
            <a:ext cx="3975652" cy="2800767"/>
          </a:xfrm>
          <a:prstGeom prst="rect">
            <a:avLst/>
          </a:prstGeom>
        </p:spPr>
        <p:txBody>
          <a:bodyPr wrap="square">
            <a:spAutoFit/>
          </a:bodyPr>
          <a:lstStyle/>
          <a:p>
            <a:pPr marL="342900" indent="-342900">
              <a:buFont typeface="Arial" panose="020B0604020202020204" pitchFamily="34" charset="0"/>
              <a:buChar char="•"/>
            </a:pPr>
            <a:r>
              <a:rPr lang="en-US" sz="2200" b="1" dirty="0" smtClean="0">
                <a:solidFill>
                  <a:srgbClr val="095AA6"/>
                </a:solidFill>
                <a:latin typeface="Goudy Old Style" pitchFamily="18" charset="0"/>
              </a:rPr>
              <a:t>What We Are</a:t>
            </a:r>
          </a:p>
          <a:p>
            <a:pPr marL="342900" indent="-342900">
              <a:buFont typeface="Arial" panose="020B0604020202020204" pitchFamily="34" charset="0"/>
              <a:buChar char="•"/>
            </a:pPr>
            <a:r>
              <a:rPr lang="en-US" sz="2200" b="1" dirty="0" smtClean="0">
                <a:solidFill>
                  <a:srgbClr val="095AA6"/>
                </a:solidFill>
                <a:latin typeface="Goudy Old Style" pitchFamily="18" charset="0"/>
              </a:rPr>
              <a:t>Who We Are</a:t>
            </a:r>
          </a:p>
          <a:p>
            <a:pPr marL="342900" indent="-342900">
              <a:buFont typeface="Arial" panose="020B0604020202020204" pitchFamily="34" charset="0"/>
              <a:buChar char="•"/>
            </a:pPr>
            <a:r>
              <a:rPr lang="en-US" sz="2200" b="1" dirty="0" smtClean="0">
                <a:solidFill>
                  <a:srgbClr val="095AA6"/>
                </a:solidFill>
                <a:latin typeface="Goudy Old Style" pitchFamily="18" charset="0"/>
              </a:rPr>
              <a:t>Our Structure</a:t>
            </a:r>
          </a:p>
          <a:p>
            <a:pPr marL="800100" lvl="1" indent="-342900">
              <a:buFont typeface="Arial" panose="020B0604020202020204" pitchFamily="34" charset="0"/>
              <a:buChar char="•"/>
            </a:pPr>
            <a:r>
              <a:rPr lang="en-US" sz="2200" b="1" dirty="0" smtClean="0">
                <a:solidFill>
                  <a:srgbClr val="095AA6"/>
                </a:solidFill>
                <a:latin typeface="Goudy Old Style" pitchFamily="18" charset="0"/>
              </a:rPr>
              <a:t>HQ</a:t>
            </a:r>
          </a:p>
          <a:p>
            <a:pPr marL="800100" lvl="1" indent="-342900">
              <a:buFont typeface="Arial" panose="020B0604020202020204" pitchFamily="34" charset="0"/>
              <a:buChar char="•"/>
            </a:pPr>
            <a:r>
              <a:rPr lang="en-US" sz="2200" b="1" dirty="0" smtClean="0">
                <a:solidFill>
                  <a:srgbClr val="095AA6"/>
                </a:solidFill>
                <a:latin typeface="Goudy Old Style" pitchFamily="18" charset="0"/>
              </a:rPr>
              <a:t>Regions</a:t>
            </a:r>
          </a:p>
          <a:p>
            <a:pPr marL="800100" lvl="1" indent="-342900">
              <a:buFont typeface="Arial" panose="020B0604020202020204" pitchFamily="34" charset="0"/>
              <a:buChar char="•"/>
            </a:pPr>
            <a:r>
              <a:rPr lang="en-US" sz="2200" b="1" dirty="0" smtClean="0">
                <a:solidFill>
                  <a:srgbClr val="095AA6"/>
                </a:solidFill>
                <a:latin typeface="Goudy Old Style" pitchFamily="18" charset="0"/>
              </a:rPr>
              <a:t>Chapters</a:t>
            </a:r>
          </a:p>
          <a:p>
            <a:pPr marL="800100" lvl="1" indent="-342900">
              <a:buFont typeface="Arial" panose="020B0604020202020204" pitchFamily="34" charset="0"/>
              <a:buChar char="•"/>
            </a:pPr>
            <a:r>
              <a:rPr lang="en-US" sz="2200" b="1" dirty="0" smtClean="0">
                <a:solidFill>
                  <a:srgbClr val="095AA6"/>
                </a:solidFill>
                <a:latin typeface="Goudy Old Style" pitchFamily="18" charset="0"/>
              </a:rPr>
              <a:t>Members</a:t>
            </a:r>
          </a:p>
          <a:p>
            <a:pPr marL="342900" indent="-342900">
              <a:buFont typeface="Arial" panose="020B0604020202020204" pitchFamily="34" charset="0"/>
              <a:buChar char="•"/>
            </a:pPr>
            <a:r>
              <a:rPr lang="en-US" sz="2200" b="1" dirty="0" smtClean="0">
                <a:solidFill>
                  <a:srgbClr val="095AA6"/>
                </a:solidFill>
                <a:latin typeface="Goudy Old Style" pitchFamily="18" charset="0"/>
              </a:rPr>
              <a:t>What We Do</a:t>
            </a:r>
          </a:p>
        </p:txBody>
      </p:sp>
      <p:sp>
        <p:nvSpPr>
          <p:cNvPr id="9" name="TextBox 8"/>
          <p:cNvSpPr txBox="1"/>
          <p:nvPr/>
        </p:nvSpPr>
        <p:spPr>
          <a:xfrm>
            <a:off x="2271861" y="235719"/>
            <a:ext cx="5181600" cy="954107"/>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Presentation Outline</a:t>
            </a:r>
          </a:p>
          <a:p>
            <a:r>
              <a:rPr lang="en-US" sz="2000" b="1" dirty="0" smtClean="0">
                <a:solidFill>
                  <a:schemeClr val="bg1"/>
                </a:solidFill>
                <a:latin typeface="Goudy Old Style" pitchFamily="18" charset="0"/>
                <a:cs typeface="Leelawadee" panose="020B0502040204020203" pitchFamily="34" charset="-34"/>
              </a:rPr>
              <a:t>New Member Introduction to EWB-USA</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7072"/>
          <a:stretch/>
        </p:blipFill>
        <p:spPr>
          <a:xfrm>
            <a:off x="4990864" y="1981200"/>
            <a:ext cx="3151632" cy="4371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4916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3" name="Rectangle 2"/>
          <p:cNvSpPr/>
          <p:nvPr/>
        </p:nvSpPr>
        <p:spPr>
          <a:xfrm>
            <a:off x="5029200" y="2760266"/>
            <a:ext cx="4045226" cy="1713290"/>
          </a:xfrm>
          <a:prstGeom prst="rect">
            <a:avLst/>
          </a:prstGeom>
        </p:spPr>
        <p:txBody>
          <a:bodyPr wrap="square">
            <a:spAutoFit/>
          </a:bodyPr>
          <a:lstStyle/>
          <a:p>
            <a:pPr algn="ctr">
              <a:lnSpc>
                <a:spcPts val="2500"/>
              </a:lnSpc>
            </a:pPr>
            <a:endParaRPr lang="en-US" sz="800" b="1" dirty="0">
              <a:solidFill>
                <a:srgbClr val="C2CD23"/>
              </a:solidFill>
              <a:latin typeface="Trajan Pro" pitchFamily="18" charset="0"/>
            </a:endParaRPr>
          </a:p>
          <a:p>
            <a:pPr>
              <a:lnSpc>
                <a:spcPts val="2500"/>
              </a:lnSpc>
            </a:pPr>
            <a:endParaRPr lang="en-US" sz="1600" dirty="0">
              <a:solidFill>
                <a:srgbClr val="095AA6"/>
              </a:solidFill>
            </a:endParaRPr>
          </a:p>
          <a:p>
            <a:pPr algn="ctr">
              <a:lnSpc>
                <a:spcPts val="2500"/>
              </a:lnSpc>
            </a:pPr>
            <a:endParaRPr lang="en-US" sz="3200" b="1" dirty="0">
              <a:solidFill>
                <a:srgbClr val="C2CD23"/>
              </a:solidFill>
              <a:latin typeface="Myriad Pro" pitchFamily="34" charset="0"/>
            </a:endParaRPr>
          </a:p>
          <a:p>
            <a:pPr algn="ctr">
              <a:lnSpc>
                <a:spcPts val="2500"/>
              </a:lnSpc>
            </a:pPr>
            <a:endParaRPr lang="en-US" sz="2800" dirty="0">
              <a:solidFill>
                <a:srgbClr val="095AA6"/>
              </a:solidFill>
              <a:latin typeface="Trajan Pro" pitchFamily="18" charset="0"/>
            </a:endParaRPr>
          </a:p>
          <a:p>
            <a:pPr algn="ctr"/>
            <a:endParaRPr lang="en-US" sz="2200" b="1" dirty="0">
              <a:solidFill>
                <a:srgbClr val="095AA6"/>
              </a:solidFill>
            </a:endParaRPr>
          </a:p>
        </p:txBody>
      </p:sp>
      <p:sp>
        <p:nvSpPr>
          <p:cNvPr id="10" name="TextBox 9"/>
          <p:cNvSpPr txBox="1"/>
          <p:nvPr/>
        </p:nvSpPr>
        <p:spPr>
          <a:xfrm>
            <a:off x="2286000" y="235719"/>
            <a:ext cx="5181600" cy="646331"/>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What We Are</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30134" y="2516423"/>
            <a:ext cx="4799066" cy="3198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5181600" y="2895600"/>
            <a:ext cx="3810000" cy="2031325"/>
          </a:xfrm>
          <a:prstGeom prst="rect">
            <a:avLst/>
          </a:prstGeom>
        </p:spPr>
        <p:txBody>
          <a:bodyPr wrap="square">
            <a:spAutoFit/>
          </a:bodyPr>
          <a:lstStyle/>
          <a:p>
            <a:pPr lvl="0"/>
            <a:r>
              <a:rPr lang="en-US" b="1" dirty="0" smtClean="0">
                <a:solidFill>
                  <a:prstClr val="black"/>
                </a:solidFill>
              </a:rPr>
              <a:t>Engineers Without Borders USA is a membership-based nonprofit organization that partners with communities to meet their basic human needs and creates global leaders through transformative experiences.</a:t>
            </a:r>
          </a:p>
        </p:txBody>
      </p:sp>
    </p:spTree>
    <p:extLst>
      <p:ext uri="{BB962C8B-B14F-4D97-AF65-F5344CB8AC3E}">
        <p14:creationId xmlns:p14="http://schemas.microsoft.com/office/powerpoint/2010/main" val="175885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2" name="TextBox 1"/>
          <p:cNvSpPr txBox="1"/>
          <p:nvPr/>
        </p:nvSpPr>
        <p:spPr>
          <a:xfrm>
            <a:off x="457199" y="2286000"/>
            <a:ext cx="4572001" cy="3293209"/>
          </a:xfrm>
          <a:prstGeom prst="rect">
            <a:avLst/>
          </a:prstGeom>
          <a:noFill/>
        </p:spPr>
        <p:txBody>
          <a:bodyPr wrap="square" rtlCol="0">
            <a:spAutoFit/>
          </a:bodyPr>
          <a:lstStyle/>
          <a:p>
            <a:r>
              <a:rPr lang="en-US" sz="1600" b="1" dirty="0" smtClean="0">
                <a:solidFill>
                  <a:srgbClr val="095AA6"/>
                </a:solidFill>
                <a:latin typeface="Leelawadee" panose="020B0502040204020203" pitchFamily="34" charset="-34"/>
                <a:cs typeface="Leelawadee" panose="020B0502040204020203" pitchFamily="34" charset="-34"/>
              </a:rPr>
              <a:t>MISSION</a:t>
            </a:r>
          </a:p>
          <a:p>
            <a:r>
              <a:rPr lang="en-US" sz="1600" dirty="0" smtClean="0"/>
              <a:t>EWB-USA supports </a:t>
            </a:r>
            <a:r>
              <a:rPr lang="en-US" sz="1600" dirty="0"/>
              <a:t>community-driven development programs worldwide through partnerships that design and implement sustainable engineering projects, while creating transformative experiences that enrich global perspectives and create responsible leaders</a:t>
            </a:r>
            <a:r>
              <a:rPr lang="en-US" sz="1600" dirty="0" smtClean="0"/>
              <a:t>.</a:t>
            </a:r>
          </a:p>
          <a:p>
            <a:endParaRPr lang="en-US" sz="1600" dirty="0" smtClean="0"/>
          </a:p>
          <a:p>
            <a:endParaRPr lang="en-US" sz="1600" dirty="0" smtClean="0"/>
          </a:p>
          <a:p>
            <a:r>
              <a:rPr lang="en-US" sz="1600" b="1" dirty="0" smtClean="0">
                <a:solidFill>
                  <a:srgbClr val="095AA6"/>
                </a:solidFill>
                <a:latin typeface="Leelawadee" panose="020B0502040204020203" pitchFamily="34" charset="-34"/>
                <a:cs typeface="Leelawadee" panose="020B0502040204020203" pitchFamily="34" charset="-34"/>
              </a:rPr>
              <a:t>VISION</a:t>
            </a:r>
            <a:endParaRPr lang="en-US" sz="1600" b="1" dirty="0">
              <a:solidFill>
                <a:srgbClr val="095AA6"/>
              </a:solidFill>
              <a:latin typeface="Leelawadee" panose="020B0502040204020203" pitchFamily="34" charset="-34"/>
              <a:cs typeface="Leelawadee" panose="020B0502040204020203" pitchFamily="34" charset="-34"/>
            </a:endParaRPr>
          </a:p>
          <a:p>
            <a:r>
              <a:rPr lang="en-US" sz="1600" dirty="0"/>
              <a:t>EWB-USA's vision is a world in which the communities </a:t>
            </a:r>
            <a:r>
              <a:rPr lang="en-US" sz="1600" dirty="0" smtClean="0"/>
              <a:t>they </a:t>
            </a:r>
            <a:r>
              <a:rPr lang="en-US" sz="1600" dirty="0"/>
              <a:t>serve have the capacity to sustainably meet their basic human needs.</a:t>
            </a:r>
          </a:p>
        </p:txBody>
      </p:sp>
      <p:sp>
        <p:nvSpPr>
          <p:cNvPr id="18" name="TextBox 17"/>
          <p:cNvSpPr txBox="1"/>
          <p:nvPr/>
        </p:nvSpPr>
        <p:spPr>
          <a:xfrm>
            <a:off x="2286000" y="279737"/>
            <a:ext cx="6818663" cy="1015663"/>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THE EWB-USA MODEL</a:t>
            </a:r>
          </a:p>
          <a:p>
            <a:r>
              <a:rPr lang="en-US" sz="2400" dirty="0" smtClean="0">
                <a:solidFill>
                  <a:schemeClr val="bg1"/>
                </a:solidFill>
                <a:latin typeface="Goudy Old Style" panose="02020502050305020303" pitchFamily="18" charset="0"/>
              </a:rPr>
              <a:t>MISSION &amp; VISION</a:t>
            </a:r>
          </a:p>
        </p:txBody>
      </p:sp>
      <p:sp>
        <p:nvSpPr>
          <p:cNvPr id="16" name="Rectangle 15"/>
          <p:cNvSpPr/>
          <p:nvPr/>
        </p:nvSpPr>
        <p:spPr>
          <a:xfrm>
            <a:off x="6618747" y="2244021"/>
            <a:ext cx="1752600" cy="954107"/>
          </a:xfrm>
          <a:prstGeom prst="rect">
            <a:avLst/>
          </a:prstGeom>
        </p:spPr>
        <p:txBody>
          <a:bodyPr wrap="square">
            <a:spAutoFit/>
          </a:bodyPr>
          <a:lstStyle/>
          <a:p>
            <a:r>
              <a:rPr lang="en-US" sz="2800" b="1" dirty="0" smtClean="0">
                <a:solidFill>
                  <a:srgbClr val="C2CD23"/>
                </a:solidFill>
                <a:latin typeface="Goudy Old Style" panose="02020502050305020303" pitchFamily="18" charset="0"/>
              </a:rPr>
              <a:t>2002</a:t>
            </a:r>
          </a:p>
          <a:p>
            <a:r>
              <a:rPr lang="en-US" sz="1400" dirty="0" smtClean="0">
                <a:solidFill>
                  <a:srgbClr val="0070C0"/>
                </a:solidFill>
                <a:latin typeface="+mj-lt"/>
              </a:rPr>
              <a:t>Year that EWB-USA was founded</a:t>
            </a:r>
            <a:endParaRPr lang="en-US" sz="1400" dirty="0">
              <a:solidFill>
                <a:srgbClr val="0070C0"/>
              </a:solidFill>
              <a:latin typeface="+mj-lt"/>
            </a:endParaRPr>
          </a:p>
        </p:txBody>
      </p:sp>
      <p:sp>
        <p:nvSpPr>
          <p:cNvPr id="19" name="Rectangle 18"/>
          <p:cNvSpPr/>
          <p:nvPr/>
        </p:nvSpPr>
        <p:spPr>
          <a:xfrm>
            <a:off x="6400800" y="3657600"/>
            <a:ext cx="2514601" cy="1600438"/>
          </a:xfrm>
          <a:prstGeom prst="rect">
            <a:avLst/>
          </a:prstGeom>
        </p:spPr>
        <p:txBody>
          <a:bodyPr wrap="square">
            <a:spAutoFit/>
          </a:bodyPr>
          <a:lstStyle/>
          <a:p>
            <a:r>
              <a:rPr lang="en-US" sz="1400" dirty="0" smtClean="0">
                <a:solidFill>
                  <a:srgbClr val="0070C0"/>
                </a:solidFill>
                <a:latin typeface="+mj-lt"/>
              </a:rPr>
              <a:t>International Community Programs</a:t>
            </a:r>
          </a:p>
          <a:p>
            <a:endParaRPr lang="en-US" sz="1400" dirty="0" smtClean="0">
              <a:solidFill>
                <a:srgbClr val="0070C0"/>
              </a:solidFill>
              <a:latin typeface="+mj-lt"/>
            </a:endParaRPr>
          </a:p>
          <a:p>
            <a:r>
              <a:rPr lang="en-US" sz="1400" dirty="0" smtClean="0">
                <a:solidFill>
                  <a:srgbClr val="0070C0"/>
                </a:solidFill>
                <a:latin typeface="+mj-lt"/>
              </a:rPr>
              <a:t>Community Engineering Corps</a:t>
            </a:r>
          </a:p>
          <a:p>
            <a:endParaRPr lang="en-US" sz="1400" dirty="0" smtClean="0">
              <a:solidFill>
                <a:srgbClr val="0070C0"/>
              </a:solidFill>
              <a:latin typeface="+mj-lt"/>
            </a:endParaRPr>
          </a:p>
          <a:p>
            <a:r>
              <a:rPr lang="en-US" sz="1400" dirty="0" smtClean="0">
                <a:solidFill>
                  <a:srgbClr val="0070C0"/>
                </a:solidFill>
                <a:latin typeface="+mj-lt"/>
              </a:rPr>
              <a:t>Engineering Service Corps</a:t>
            </a:r>
          </a:p>
          <a:p>
            <a:endParaRPr lang="en-US" sz="1400" dirty="0">
              <a:solidFill>
                <a:srgbClr val="0070C0"/>
              </a:solidFill>
              <a:latin typeface="+mj-lt"/>
            </a:endParaRPr>
          </a:p>
        </p:txBody>
      </p:sp>
      <p:sp>
        <p:nvSpPr>
          <p:cNvPr id="20" name="Rectangle 19"/>
          <p:cNvSpPr/>
          <p:nvPr/>
        </p:nvSpPr>
        <p:spPr>
          <a:xfrm>
            <a:off x="6640212" y="5334000"/>
            <a:ext cx="1991853" cy="954107"/>
          </a:xfrm>
          <a:prstGeom prst="rect">
            <a:avLst/>
          </a:prstGeom>
        </p:spPr>
        <p:txBody>
          <a:bodyPr wrap="square">
            <a:spAutoFit/>
          </a:bodyPr>
          <a:lstStyle/>
          <a:p>
            <a:r>
              <a:rPr lang="en-US" sz="2800" b="1" dirty="0" smtClean="0">
                <a:solidFill>
                  <a:srgbClr val="C2CD23"/>
                </a:solidFill>
                <a:latin typeface="Goudy Old Style" panose="02020502050305020303" pitchFamily="18" charset="0"/>
              </a:rPr>
              <a:t>2.5 million</a:t>
            </a:r>
          </a:p>
          <a:p>
            <a:r>
              <a:rPr lang="en-US" sz="1400" dirty="0" smtClean="0">
                <a:solidFill>
                  <a:srgbClr val="0070C0"/>
                </a:solidFill>
                <a:latin typeface="+mj-lt"/>
              </a:rPr>
              <a:t>Lives impacted since 2002</a:t>
            </a:r>
            <a:endParaRPr lang="en-US" sz="1400" dirty="0">
              <a:solidFill>
                <a:srgbClr val="0070C0"/>
              </a:solidFill>
              <a:latin typeface="+mj-lt"/>
            </a:endParaRPr>
          </a:p>
        </p:txBody>
      </p:sp>
      <p:pic>
        <p:nvPicPr>
          <p:cNvPr id="10" name="Picture 4" descr="http://richinnovationmarketing.com/images/location_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803838"/>
            <a:ext cx="516375" cy="9205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5" cstate="email">
            <a:duotone>
              <a:schemeClr val="accent3">
                <a:shade val="45000"/>
                <a:satMod val="135000"/>
              </a:schemeClr>
              <a:prstClr val="white"/>
            </a:duotone>
            <a:extLst>
              <a:ext uri="{BEBA8EAE-BF5A-486C-A8C5-ECC9F3942E4B}">
                <a14:imgProps xmlns:a14="http://schemas.microsoft.com/office/drawing/2010/main">
                  <a14:imgLayer r:embed="rId6">
                    <a14:imgEffect>
                      <a14:backgroundRemoval t="2062" b="97938" l="9804" r="86275">
                        <a14:foregroundMark x1="45098" y1="11340" x2="45098" y2="11340"/>
                      </a14:backgroundRemoval>
                    </a14:imgEffect>
                  </a14:imgLayer>
                </a14:imgProps>
              </a:ext>
              <a:ext uri="{28A0092B-C50C-407E-A947-70E740481C1C}">
                <a14:useLocalDpi xmlns:a14="http://schemas.microsoft.com/office/drawing/2010/main"/>
              </a:ext>
            </a:extLst>
          </a:blip>
          <a:srcRect/>
          <a:stretch>
            <a:fillRect/>
          </a:stretch>
        </p:blipFill>
        <p:spPr bwMode="auto">
          <a:xfrm>
            <a:off x="6019920" y="5343034"/>
            <a:ext cx="440704"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7" cstate="email">
            <a:duotone>
              <a:schemeClr val="accent3">
                <a:shade val="45000"/>
                <a:satMod val="135000"/>
              </a:schemeClr>
              <a:prstClr val="white"/>
            </a:duotone>
            <a:extLst>
              <a:ext uri="{BEBA8EAE-BF5A-486C-A8C5-ECC9F3942E4B}">
                <a14:imgProps xmlns:a14="http://schemas.microsoft.com/office/drawing/2010/main">
                  <a14:imgLayer r:embed="rId8">
                    <a14:imgEffect>
                      <a14:backgroundRemoval t="0" b="100000" l="0" r="100000">
                        <a14:foregroundMark x1="49020" y1="12871" x2="49020" y2="12871"/>
                      </a14:backgroundRemoval>
                    </a14:imgEffect>
                  </a14:imgLayer>
                </a14:imgProps>
              </a:ext>
              <a:ext uri="{28A0092B-C50C-407E-A947-70E740481C1C}">
                <a14:useLocalDpi xmlns:a14="http://schemas.microsoft.com/office/drawing/2010/main"/>
              </a:ext>
            </a:extLst>
          </a:blip>
          <a:srcRect/>
          <a:stretch>
            <a:fillRect/>
          </a:stretch>
        </p:blipFill>
        <p:spPr bwMode="auto">
          <a:xfrm>
            <a:off x="5638800" y="5334000"/>
            <a:ext cx="427811" cy="84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enjoythessaloniki.com/wp-content/uploads/2012/09/EventsCalendar_Icon.png"/>
          <p:cNvPicPr>
            <a:picLocks noChangeAspect="1" noChangeArrowheads="1"/>
          </p:cNvPicPr>
          <p:nvPr/>
        </p:nvPicPr>
        <p:blipFill>
          <a:blip r:embed="rId9"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41950" y="2362200"/>
            <a:ext cx="835050" cy="83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930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00600" y="2029961"/>
            <a:ext cx="4000501" cy="1750512"/>
          </a:xfrm>
          <a:prstGeom prst="rect">
            <a:avLst/>
          </a:prstGeom>
          <a:solidFill>
            <a:srgbClr val="B5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13" name="Rectangle 12"/>
          <p:cNvSpPr/>
          <p:nvPr/>
        </p:nvSpPr>
        <p:spPr>
          <a:xfrm>
            <a:off x="298174" y="2029960"/>
            <a:ext cx="4128052" cy="1750512"/>
          </a:xfrm>
          <a:prstGeom prst="rect">
            <a:avLst/>
          </a:prstGeom>
          <a:solidFill>
            <a:srgbClr val="B5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2" name="TextBox 1"/>
          <p:cNvSpPr txBox="1"/>
          <p:nvPr/>
        </p:nvSpPr>
        <p:spPr>
          <a:xfrm>
            <a:off x="762000" y="2178866"/>
            <a:ext cx="3733800" cy="400110"/>
          </a:xfrm>
          <a:prstGeom prst="rect">
            <a:avLst/>
          </a:prstGeom>
          <a:noFill/>
        </p:spPr>
        <p:txBody>
          <a:bodyPr wrap="square" rtlCol="0">
            <a:spAutoFit/>
          </a:bodyPr>
          <a:lstStyle/>
          <a:p>
            <a:r>
              <a:rPr lang="en-US" sz="2000" b="1" dirty="0" smtClean="0">
                <a:solidFill>
                  <a:srgbClr val="095AA6"/>
                </a:solidFill>
              </a:rPr>
              <a:t>Build stronger communities</a:t>
            </a:r>
            <a:endParaRPr lang="en-US" sz="2000" b="1" dirty="0">
              <a:solidFill>
                <a:srgbClr val="095AA6"/>
              </a:solidFill>
            </a:endParaRPr>
          </a:p>
        </p:txBody>
      </p:sp>
      <p:sp>
        <p:nvSpPr>
          <p:cNvPr id="9" name="TextBox 8"/>
          <p:cNvSpPr txBox="1"/>
          <p:nvPr/>
        </p:nvSpPr>
        <p:spPr>
          <a:xfrm>
            <a:off x="5334000" y="2197976"/>
            <a:ext cx="3733800" cy="400110"/>
          </a:xfrm>
          <a:prstGeom prst="rect">
            <a:avLst/>
          </a:prstGeom>
          <a:noFill/>
        </p:spPr>
        <p:txBody>
          <a:bodyPr wrap="square" rtlCol="0">
            <a:spAutoFit/>
          </a:bodyPr>
          <a:lstStyle/>
          <a:p>
            <a:r>
              <a:rPr lang="en-US" sz="2000" b="1" dirty="0" smtClean="0">
                <a:solidFill>
                  <a:srgbClr val="095AA6"/>
                </a:solidFill>
              </a:rPr>
              <a:t>Build stronger global leaders</a:t>
            </a:r>
            <a:endParaRPr lang="en-US" sz="2000" b="1" dirty="0">
              <a:solidFill>
                <a:srgbClr val="095AA6"/>
              </a:solidFill>
            </a:endParaRPr>
          </a:p>
        </p:txBody>
      </p:sp>
      <p:sp>
        <p:nvSpPr>
          <p:cNvPr id="10" name="Rectangle 9"/>
          <p:cNvSpPr/>
          <p:nvPr/>
        </p:nvSpPr>
        <p:spPr>
          <a:xfrm>
            <a:off x="4724400" y="5105400"/>
            <a:ext cx="4572000" cy="1354217"/>
          </a:xfrm>
          <a:prstGeom prst="rect">
            <a:avLst/>
          </a:prstGeom>
        </p:spPr>
        <p:txBody>
          <a:bodyPr wrap="square">
            <a:spAutoFit/>
          </a:bodyPr>
          <a:lstStyle/>
          <a:p>
            <a:r>
              <a:rPr lang="en-US" sz="1600" dirty="0" smtClean="0"/>
              <a:t>This </a:t>
            </a:r>
            <a:r>
              <a:rPr lang="en-US" sz="1600" dirty="0"/>
              <a:t>engagement </a:t>
            </a:r>
            <a:r>
              <a:rPr lang="en-US" sz="1600" dirty="0" smtClean="0"/>
              <a:t>teaches skills, </a:t>
            </a:r>
            <a:r>
              <a:rPr lang="en-US" sz="1600" dirty="0"/>
              <a:t>such as:</a:t>
            </a:r>
          </a:p>
          <a:p>
            <a:pPr marL="742950" lvl="1" indent="-285750">
              <a:buFont typeface="Arial" pitchFamily="34" charset="0"/>
              <a:buChar char="•"/>
            </a:pPr>
            <a:r>
              <a:rPr lang="en-US" sz="1600" dirty="0"/>
              <a:t>Leadership</a:t>
            </a:r>
          </a:p>
          <a:p>
            <a:pPr marL="742950" lvl="1" indent="-285750">
              <a:buFont typeface="Arial" pitchFamily="34" charset="0"/>
              <a:buChar char="•"/>
            </a:pPr>
            <a:r>
              <a:rPr lang="en-US" sz="1600" dirty="0"/>
              <a:t>P</a:t>
            </a:r>
            <a:r>
              <a:rPr lang="en-US" sz="1600" dirty="0" smtClean="0"/>
              <a:t>roject Management</a:t>
            </a:r>
            <a:endParaRPr lang="en-US" sz="1600" dirty="0"/>
          </a:p>
          <a:p>
            <a:pPr marL="742950" lvl="1" indent="-285750">
              <a:buFont typeface="Arial" pitchFamily="34" charset="0"/>
              <a:buChar char="•"/>
            </a:pPr>
            <a:r>
              <a:rPr lang="en-US" sz="1600" dirty="0" smtClean="0"/>
              <a:t>Cross-cultural Communication</a:t>
            </a:r>
            <a:endParaRPr lang="en-US" sz="1600" dirty="0"/>
          </a:p>
          <a:p>
            <a:pPr marL="742950" lvl="1" indent="-285750">
              <a:buFont typeface="Arial" pitchFamily="34" charset="0"/>
              <a:buChar char="•"/>
            </a:pPr>
            <a:r>
              <a:rPr lang="en-US" sz="1600" dirty="0" smtClean="0"/>
              <a:t>Systems Thinking</a:t>
            </a:r>
            <a:endParaRPr lang="en-US" sz="1600" dirty="0">
              <a:latin typeface="Myriad Pro" pitchFamily="34" charset="0"/>
            </a:endParaRPr>
          </a:p>
        </p:txBody>
      </p:sp>
      <p:sp>
        <p:nvSpPr>
          <p:cNvPr id="3" name="Rectangle 2"/>
          <p:cNvSpPr/>
          <p:nvPr/>
        </p:nvSpPr>
        <p:spPr>
          <a:xfrm>
            <a:off x="298174" y="3919478"/>
            <a:ext cx="4197626" cy="2646878"/>
          </a:xfrm>
          <a:prstGeom prst="rect">
            <a:avLst/>
          </a:prstGeom>
        </p:spPr>
        <p:txBody>
          <a:bodyPr wrap="square">
            <a:spAutoFit/>
          </a:bodyPr>
          <a:lstStyle/>
          <a:p>
            <a:r>
              <a:rPr lang="en-US" sz="1600" b="1" dirty="0" smtClean="0"/>
              <a:t>EWB-USA builds </a:t>
            </a:r>
            <a:r>
              <a:rPr lang="en-US" sz="1600" b="1" dirty="0"/>
              <a:t>stronger communities by empowering them with the capacity to meet their basic human needs. </a:t>
            </a:r>
            <a:endParaRPr lang="en-US" sz="1600" b="1" dirty="0" smtClean="0"/>
          </a:p>
          <a:p>
            <a:r>
              <a:rPr lang="en-US" sz="1600" b="1" dirty="0"/>
              <a:t/>
            </a:r>
            <a:br>
              <a:rPr lang="en-US" sz="1600" b="1" dirty="0"/>
            </a:br>
            <a:r>
              <a:rPr lang="en-US" sz="1600" dirty="0" smtClean="0"/>
              <a:t>EWB-USA’s members </a:t>
            </a:r>
            <a:r>
              <a:rPr lang="en-US" sz="1600" dirty="0"/>
              <a:t>collaborate with local partners to design and build sustainable engineering projects. </a:t>
            </a:r>
          </a:p>
          <a:p>
            <a:endParaRPr lang="en-US" b="1" dirty="0"/>
          </a:p>
          <a:p>
            <a:r>
              <a:rPr lang="en-US" dirty="0"/>
              <a:t/>
            </a:r>
            <a:br>
              <a:rPr lang="en-US" dirty="0"/>
            </a:br>
            <a:endParaRPr lang="en-US" dirty="0"/>
          </a:p>
        </p:txBody>
      </p:sp>
      <p:sp>
        <p:nvSpPr>
          <p:cNvPr id="4" name="Rectangle 3"/>
          <p:cNvSpPr/>
          <p:nvPr/>
        </p:nvSpPr>
        <p:spPr>
          <a:xfrm>
            <a:off x="4724400" y="3873024"/>
            <a:ext cx="4076701" cy="1077218"/>
          </a:xfrm>
          <a:prstGeom prst="rect">
            <a:avLst/>
          </a:prstGeom>
        </p:spPr>
        <p:txBody>
          <a:bodyPr wrap="square">
            <a:spAutoFit/>
          </a:bodyPr>
          <a:lstStyle/>
          <a:p>
            <a:r>
              <a:rPr lang="en-US" sz="1600" b="1" dirty="0"/>
              <a:t>From classroom to field, </a:t>
            </a:r>
            <a:r>
              <a:rPr lang="en-US" sz="1600" b="1" dirty="0" smtClean="0"/>
              <a:t>EWB-USA offers its members </a:t>
            </a:r>
            <a:r>
              <a:rPr lang="en-US" sz="1600" b="1" dirty="0"/>
              <a:t>transformative experiences that enrich global perspectives and produce better students and better employees.</a:t>
            </a:r>
          </a:p>
        </p:txBody>
      </p:sp>
      <p:sp>
        <p:nvSpPr>
          <p:cNvPr id="11" name="Left-Right Arrow 10"/>
          <p:cNvSpPr/>
          <p:nvPr/>
        </p:nvSpPr>
        <p:spPr>
          <a:xfrm>
            <a:off x="4038600" y="2743200"/>
            <a:ext cx="1219200" cy="557802"/>
          </a:xfrm>
          <a:prstGeom prst="leftRightArrow">
            <a:avLst/>
          </a:pr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67" b="100000" l="3974" r="100000">
                        <a14:foregroundMark x1="43046" y1="19167" x2="43046" y2="19167"/>
                        <a14:foregroundMark x1="42384" y1="95833" x2="42384" y2="95833"/>
                      </a14:backgroundRemoval>
                    </a14:imgEffect>
                  </a14:imgLayer>
                </a14:imgProps>
              </a:ext>
              <a:ext uri="{28A0092B-C50C-407E-A947-70E740481C1C}">
                <a14:useLocalDpi xmlns:a14="http://schemas.microsoft.com/office/drawing/2010/main"/>
              </a:ext>
            </a:extLst>
          </a:blip>
          <a:srcRect/>
          <a:stretch>
            <a:fillRect/>
          </a:stretch>
        </p:blipFill>
        <p:spPr bwMode="auto">
          <a:xfrm>
            <a:off x="6029325" y="2531885"/>
            <a:ext cx="14382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58" b="93939" l="9402" r="95726">
                        <a14:foregroundMark x1="50427" y1="54545" x2="50427" y2="54545"/>
                        <a14:foregroundMark x1="73504" y1="50758" x2="73504" y2="50758"/>
                        <a14:foregroundMark x1="80342" y1="79545" x2="80342" y2="79545"/>
                        <a14:foregroundMark x1="31624" y1="46970" x2="31624" y2="46970"/>
                        <a14:foregroundMark x1="33333" y1="71212" x2="33333" y2="71212"/>
                        <a14:foregroundMark x1="53846" y1="23485" x2="53846" y2="23485"/>
                      </a14:backgroundRemoval>
                    </a14:imgEffect>
                  </a14:imgLayer>
                </a14:imgProps>
              </a:ext>
              <a:ext uri="{28A0092B-C50C-407E-A947-70E740481C1C}">
                <a14:useLocalDpi xmlns:a14="http://schemas.microsoft.com/office/drawing/2010/main"/>
              </a:ext>
            </a:extLst>
          </a:blip>
          <a:srcRect/>
          <a:stretch>
            <a:fillRect/>
          </a:stretch>
        </p:blipFill>
        <p:spPr bwMode="auto">
          <a:xfrm>
            <a:off x="1676400" y="2481034"/>
            <a:ext cx="11144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286000" y="228600"/>
            <a:ext cx="5943600" cy="1323439"/>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Our Focus</a:t>
            </a:r>
          </a:p>
          <a:p>
            <a:r>
              <a:rPr lang="en-US" sz="2400" b="1" dirty="0" smtClean="0">
                <a:solidFill>
                  <a:schemeClr val="bg1"/>
                </a:solidFill>
                <a:latin typeface="Goudy Old Style" pitchFamily="18" charset="0"/>
                <a:cs typeface="Leelawadee" panose="020B0502040204020203" pitchFamily="34" charset="-34"/>
              </a:rPr>
              <a:t>Stronger Communities &amp; Stronger Leaders</a:t>
            </a:r>
          </a:p>
          <a:p>
            <a:endParaRPr lang="en-US" sz="2000" b="1" dirty="0" smtClean="0">
              <a:solidFill>
                <a:schemeClr val="bg1"/>
              </a:solidFill>
              <a:latin typeface="Goudy Old Style" pitchFamily="18" charset="0"/>
              <a:cs typeface="Leelawadee" panose="020B0502040204020203" pitchFamily="34" charset="-34"/>
            </a:endParaRPr>
          </a:p>
        </p:txBody>
      </p:sp>
    </p:spTree>
    <p:extLst>
      <p:ext uri="{BB962C8B-B14F-4D97-AF65-F5344CB8AC3E}">
        <p14:creationId xmlns:p14="http://schemas.microsoft.com/office/powerpoint/2010/main" val="2197386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75452" y="287277"/>
            <a:ext cx="6781800" cy="1015663"/>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Who We Are</a:t>
            </a:r>
          </a:p>
          <a:p>
            <a:r>
              <a:rPr lang="en-US" sz="2400" b="1" dirty="0" smtClean="0">
                <a:solidFill>
                  <a:schemeClr val="bg1"/>
                </a:solidFill>
                <a:latin typeface="Goudy Old Style" pitchFamily="18" charset="0"/>
                <a:cs typeface="Leelawadee" pitchFamily="34" charset="-34"/>
              </a:rPr>
              <a:t>By the Numbers</a:t>
            </a:r>
          </a:p>
        </p:txBody>
      </p:sp>
      <p:sp>
        <p:nvSpPr>
          <p:cNvPr id="2" name="Rectangle 1"/>
          <p:cNvSpPr/>
          <p:nvPr/>
        </p:nvSpPr>
        <p:spPr>
          <a:xfrm>
            <a:off x="299340" y="1981200"/>
            <a:ext cx="5638800" cy="1384995"/>
          </a:xfrm>
          <a:prstGeom prst="rect">
            <a:avLst/>
          </a:prstGeom>
        </p:spPr>
        <p:txBody>
          <a:bodyPr wrap="square">
            <a:spAutoFit/>
          </a:bodyPr>
          <a:lstStyle/>
          <a:p>
            <a:pPr marL="342900" indent="-342900">
              <a:buFont typeface="Arial" panose="020B0604020202020204" pitchFamily="34" charset="0"/>
              <a:buChar char="•"/>
            </a:pPr>
            <a:endParaRPr lang="en-US" sz="4000" b="1" dirty="0">
              <a:solidFill>
                <a:srgbClr val="095AA6"/>
              </a:solidFill>
              <a:cs typeface="Arial" pitchFamily="34" charset="0"/>
            </a:endParaRPr>
          </a:p>
          <a:p>
            <a:endParaRPr lang="en-US" sz="2200" dirty="0">
              <a:solidFill>
                <a:srgbClr val="095AA6"/>
              </a:solidFill>
              <a:latin typeface="Arial" pitchFamily="34" charset="0"/>
              <a:cs typeface="Arial" pitchFamily="34" charset="0"/>
            </a:endParaRPr>
          </a:p>
          <a:p>
            <a:pPr lvl="1"/>
            <a:endParaRPr lang="en-US" sz="2200" dirty="0">
              <a:solidFill>
                <a:srgbClr val="095AA6"/>
              </a:solidFill>
              <a:latin typeface="Arial" pitchFamily="34" charset="0"/>
              <a:cs typeface="Arial" pitchFamily="34" charset="0"/>
            </a:endParaRPr>
          </a:p>
        </p:txBody>
      </p:sp>
      <p:pic>
        <p:nvPicPr>
          <p:cNvPr id="8" name="Picture 7" descr="Picture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7239" y="1494430"/>
            <a:ext cx="2275134" cy="1705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2" descr="C:\Users\kelly.latham\Documents\Presentations\Photos\P511001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103067"/>
            <a:ext cx="2447926" cy="1835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2" descr="C:\Users\kelly.latham\Documents\Presentations\Photos\12.31.12_RiceUniversity_LosAlas_LosAlasCleanWaterc.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0" y="4876800"/>
            <a:ext cx="3255646" cy="1830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57200" y="1821977"/>
            <a:ext cx="4572000" cy="4708981"/>
          </a:xfrm>
          <a:prstGeom prst="rect">
            <a:avLst/>
          </a:prstGeom>
        </p:spPr>
        <p:txBody>
          <a:bodyPr>
            <a:spAutoFit/>
          </a:bodyPr>
          <a:lstStyle/>
          <a:p>
            <a:r>
              <a:rPr lang="en-US" sz="2000" dirty="0" smtClean="0">
                <a:solidFill>
                  <a:schemeClr val="tx2"/>
                </a:solidFill>
                <a:latin typeface="Goudy Old Style" pitchFamily="18" charset="0"/>
              </a:rPr>
              <a:t>EWB-USA </a:t>
            </a:r>
            <a:r>
              <a:rPr lang="en-US" sz="2000" dirty="0">
                <a:solidFill>
                  <a:schemeClr val="tx2"/>
                </a:solidFill>
                <a:latin typeface="Goudy Old Style" pitchFamily="18" charset="0"/>
              </a:rPr>
              <a:t> </a:t>
            </a:r>
            <a:r>
              <a:rPr lang="en-US" sz="2000" dirty="0" smtClean="0">
                <a:solidFill>
                  <a:schemeClr val="tx2"/>
                </a:solidFill>
                <a:latin typeface="Goudy Old Style" pitchFamily="18" charset="0"/>
              </a:rPr>
              <a:t>Includes:</a:t>
            </a:r>
            <a:endParaRPr lang="en-US" sz="2000" dirty="0">
              <a:solidFill>
                <a:schemeClr val="tx2"/>
              </a:solidFill>
              <a:latin typeface="Goudy Old Style" pitchFamily="18" charset="0"/>
            </a:endParaRPr>
          </a:p>
          <a:p>
            <a:pPr marL="342900" indent="-342900">
              <a:buFont typeface="Arial" panose="020B0604020202020204" pitchFamily="34" charset="0"/>
              <a:buChar char="•"/>
            </a:pPr>
            <a:r>
              <a:rPr lang="en-US" sz="2000" dirty="0" smtClean="0"/>
              <a:t>Partnering communities</a:t>
            </a:r>
          </a:p>
          <a:p>
            <a:pPr marL="800100" lvl="1" indent="-342900">
              <a:buFont typeface="Arial" panose="020B0604020202020204" pitchFamily="34" charset="0"/>
              <a:buChar char="•"/>
            </a:pPr>
            <a:r>
              <a:rPr lang="en-US" sz="2000" dirty="0" smtClean="0"/>
              <a:t>In 39 countries</a:t>
            </a:r>
          </a:p>
          <a:p>
            <a:pPr marL="800100" lvl="1" indent="-342900">
              <a:buFont typeface="Arial" panose="020B0604020202020204" pitchFamily="34" charset="0"/>
              <a:buChar char="•"/>
            </a:pPr>
            <a:r>
              <a:rPr lang="en-US" sz="2000" dirty="0" smtClean="0"/>
              <a:t>389 programs</a:t>
            </a:r>
          </a:p>
          <a:p>
            <a:pPr marL="342900" indent="-342900">
              <a:buFont typeface="Arial" panose="020B0604020202020204" pitchFamily="34" charset="0"/>
              <a:buChar char="•"/>
            </a:pPr>
            <a:r>
              <a:rPr lang="en-US" sz="2000" dirty="0" smtClean="0"/>
              <a:t>Chapters</a:t>
            </a:r>
          </a:p>
          <a:p>
            <a:pPr marL="800100" lvl="1" indent="-342900">
              <a:buFont typeface="Arial" panose="020B0604020202020204" pitchFamily="34" charset="0"/>
              <a:buChar char="•"/>
            </a:pPr>
            <a:r>
              <a:rPr lang="en-US" sz="2000" dirty="0" smtClean="0"/>
              <a:t>Over 280 chapters</a:t>
            </a:r>
          </a:p>
          <a:p>
            <a:pPr marL="342900" indent="-342900">
              <a:buFont typeface="Arial" panose="020B0604020202020204" pitchFamily="34" charset="0"/>
              <a:buChar char="•"/>
            </a:pPr>
            <a:r>
              <a:rPr lang="en-US" sz="2000" dirty="0" smtClean="0"/>
              <a:t>Members</a:t>
            </a:r>
          </a:p>
          <a:p>
            <a:pPr marL="800100" lvl="1" indent="-342900">
              <a:buFont typeface="Arial" panose="020B0604020202020204" pitchFamily="34" charset="0"/>
              <a:buChar char="•"/>
            </a:pPr>
            <a:r>
              <a:rPr lang="en-US" sz="2000" dirty="0"/>
              <a:t>Over 14,700  </a:t>
            </a:r>
            <a:r>
              <a:rPr lang="en-US" sz="2000" dirty="0" smtClean="0"/>
              <a:t>members</a:t>
            </a:r>
          </a:p>
          <a:p>
            <a:pPr marL="800100" lvl="1" indent="-342900">
              <a:buFont typeface="Arial" panose="020B0604020202020204" pitchFamily="34" charset="0"/>
              <a:buChar char="•"/>
            </a:pPr>
            <a:r>
              <a:rPr lang="en-US" sz="2000" dirty="0" smtClean="0"/>
              <a:t>Students</a:t>
            </a:r>
          </a:p>
          <a:p>
            <a:pPr marL="800100" lvl="1" indent="-342900">
              <a:buFont typeface="Arial" panose="020B0604020202020204" pitchFamily="34" charset="0"/>
              <a:buChar char="•"/>
            </a:pPr>
            <a:r>
              <a:rPr lang="en-US" sz="2000" dirty="0" smtClean="0"/>
              <a:t>Faculty</a:t>
            </a:r>
          </a:p>
          <a:p>
            <a:pPr marL="800100" lvl="1" indent="-342900">
              <a:buFont typeface="Arial" panose="020B0604020202020204" pitchFamily="34" charset="0"/>
              <a:buChar char="•"/>
            </a:pPr>
            <a:r>
              <a:rPr lang="en-US" sz="2000" dirty="0" smtClean="0"/>
              <a:t>Professionals</a:t>
            </a:r>
          </a:p>
          <a:p>
            <a:pPr marL="800100" lvl="1" indent="-342900">
              <a:buFont typeface="Arial" panose="020B0604020202020204" pitchFamily="34" charset="0"/>
              <a:buChar char="•"/>
            </a:pPr>
            <a:r>
              <a:rPr lang="en-US" sz="2000" dirty="0" smtClean="0"/>
              <a:t>Engineers </a:t>
            </a:r>
          </a:p>
          <a:p>
            <a:pPr marL="800100" lvl="1" indent="-342900">
              <a:buFont typeface="Arial" panose="020B0604020202020204" pitchFamily="34" charset="0"/>
              <a:buChar char="•"/>
            </a:pPr>
            <a:r>
              <a:rPr lang="en-US" sz="2000" dirty="0" smtClean="0"/>
              <a:t>Non-engineers</a:t>
            </a:r>
          </a:p>
          <a:p>
            <a:pPr marL="800100" lvl="1" indent="-342900">
              <a:buFont typeface="Arial" panose="020B0604020202020204" pitchFamily="34" charset="0"/>
              <a:buChar char="•"/>
            </a:pPr>
            <a:r>
              <a:rPr lang="en-US" sz="2000" dirty="0" smtClean="0"/>
              <a:t>Donors and supporters</a:t>
            </a:r>
          </a:p>
          <a:p>
            <a:pPr marL="342900" indent="-342900">
              <a:buFont typeface="Arial" panose="020B0604020202020204" pitchFamily="34" charset="0"/>
              <a:buChar char="•"/>
            </a:pPr>
            <a:r>
              <a:rPr lang="en-US" sz="2000" b="1" i="1" dirty="0" smtClean="0"/>
              <a:t>One</a:t>
            </a:r>
            <a:r>
              <a:rPr lang="en-US" sz="2000" dirty="0" smtClean="0"/>
              <a:t> organization</a:t>
            </a:r>
            <a:endParaRPr lang="en-US" sz="2000" dirty="0"/>
          </a:p>
        </p:txBody>
      </p:sp>
    </p:spTree>
    <p:extLst>
      <p:ext uri="{BB962C8B-B14F-4D97-AF65-F5344CB8AC3E}">
        <p14:creationId xmlns:p14="http://schemas.microsoft.com/office/powerpoint/2010/main" val="166428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757" y="381001"/>
            <a:ext cx="9223513" cy="1339840"/>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235720"/>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How We’re Structured</a:t>
            </a:r>
          </a:p>
        </p:txBody>
      </p:sp>
      <p:pic>
        <p:nvPicPr>
          <p:cNvPr id="1026" name="Picture 2" descr="Y:\MAC\EWB-USA Org Impact Chart (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1905000"/>
            <a:ext cx="6705600" cy="4749398"/>
          </a:xfrm>
          <a:prstGeom prst="rect">
            <a:avLst/>
          </a:prstGeom>
          <a:noFill/>
        </p:spPr>
      </p:pic>
    </p:spTree>
    <p:extLst>
      <p:ext uri="{BB962C8B-B14F-4D97-AF65-F5344CB8AC3E}">
        <p14:creationId xmlns:p14="http://schemas.microsoft.com/office/powerpoint/2010/main" val="3088820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304800"/>
            <a:ext cx="6248400" cy="646331"/>
          </a:xfrm>
          <a:prstGeom prst="rect">
            <a:avLst/>
          </a:prstGeom>
          <a:noFill/>
        </p:spPr>
        <p:txBody>
          <a:bodyPr wrap="square" rtlCol="0">
            <a:spAutoFit/>
          </a:bodyPr>
          <a:lstStyle/>
          <a:p>
            <a:r>
              <a:rPr lang="en-US" sz="3600" b="1" dirty="0" smtClean="0">
                <a:solidFill>
                  <a:schemeClr val="bg1"/>
                </a:solidFill>
                <a:latin typeface="Leelawadee" panose="020B0502040204020203" pitchFamily="34" charset="-34"/>
                <a:cs typeface="Leelawadee" panose="020B0502040204020203" pitchFamily="34" charset="-34"/>
              </a:rPr>
              <a:t>EWB-USA HQ</a:t>
            </a:r>
            <a:endParaRPr lang="en-US" sz="3600" b="1" dirty="0">
              <a:solidFill>
                <a:schemeClr val="bg1"/>
              </a:solidFill>
              <a:latin typeface="Leelawadee" panose="020B0502040204020203" pitchFamily="34" charset="-34"/>
              <a:cs typeface="Leelawadee" panose="020B0502040204020203" pitchFamily="34" charset="-34"/>
            </a:endParaRPr>
          </a:p>
        </p:txBody>
      </p:sp>
      <p:sp>
        <p:nvSpPr>
          <p:cNvPr id="2" name="Rectangle 1"/>
          <p:cNvSpPr/>
          <p:nvPr/>
        </p:nvSpPr>
        <p:spPr>
          <a:xfrm>
            <a:off x="381000" y="2057400"/>
            <a:ext cx="8305799" cy="2800767"/>
          </a:xfrm>
          <a:prstGeom prst="rect">
            <a:avLst/>
          </a:prstGeom>
        </p:spPr>
        <p:txBody>
          <a:bodyPr wrap="square">
            <a:spAutoFit/>
          </a:bodyPr>
          <a:lstStyle/>
          <a:p>
            <a:r>
              <a:rPr lang="en-US" sz="1600" dirty="0"/>
              <a:t>The </a:t>
            </a:r>
            <a:r>
              <a:rPr lang="en-US" sz="1600" dirty="0" smtClean="0"/>
              <a:t>full-time </a:t>
            </a:r>
            <a:r>
              <a:rPr lang="en-US" sz="1600" dirty="0"/>
              <a:t>staff members at EWB-USA’s headquarters in </a:t>
            </a:r>
            <a:r>
              <a:rPr lang="en-US" sz="1600" dirty="0" smtClean="0"/>
              <a:t>Denver, Colo</a:t>
            </a:r>
            <a:r>
              <a:rPr lang="en-US" sz="1600" dirty="0"/>
              <a:t>., facilitate a robust quality assurance and quality control process that enables our chapters to work on hundreds of </a:t>
            </a:r>
            <a:r>
              <a:rPr lang="en-US" sz="1600" dirty="0" smtClean="0"/>
              <a:t>high-quality, sustainable projects that are community-initiated </a:t>
            </a:r>
            <a:r>
              <a:rPr lang="en-US" sz="1600" dirty="0"/>
              <a:t>across the globe each year. </a:t>
            </a:r>
          </a:p>
          <a:p>
            <a:r>
              <a:rPr lang="en-US" sz="1600" dirty="0"/>
              <a:t/>
            </a:r>
            <a:br>
              <a:rPr lang="en-US" sz="1600" dirty="0"/>
            </a:br>
            <a:r>
              <a:rPr lang="en-US" sz="1600" dirty="0"/>
              <a:t>The roles </a:t>
            </a:r>
            <a:r>
              <a:rPr lang="en-US" sz="1600" dirty="0" smtClean="0"/>
              <a:t>they play </a:t>
            </a:r>
            <a:r>
              <a:rPr lang="en-US" sz="1600" dirty="0"/>
              <a:t>include:</a:t>
            </a:r>
          </a:p>
          <a:p>
            <a:pPr marL="742950" lvl="1" indent="-285750" fontAlgn="base">
              <a:buFont typeface="Arial" panose="020B0604020202020204" pitchFamily="34" charset="0"/>
              <a:buChar char="•"/>
            </a:pPr>
            <a:r>
              <a:rPr lang="en-US" sz="1600" dirty="0"/>
              <a:t>Provide education and guidance on each </a:t>
            </a:r>
            <a:r>
              <a:rPr lang="en-US" sz="1600" dirty="0" smtClean="0"/>
              <a:t>stage </a:t>
            </a:r>
            <a:r>
              <a:rPr lang="en-US" sz="1600" dirty="0"/>
              <a:t>of a project’s development</a:t>
            </a:r>
          </a:p>
          <a:p>
            <a:pPr marL="742950" lvl="1" indent="-285750" fontAlgn="base">
              <a:buFont typeface="Arial" panose="020B0604020202020204" pitchFamily="34" charset="0"/>
              <a:buChar char="•"/>
            </a:pPr>
            <a:r>
              <a:rPr lang="en-US" sz="1600" dirty="0"/>
              <a:t>Review all project designs for technical </a:t>
            </a:r>
            <a:r>
              <a:rPr lang="en-US" sz="1600" dirty="0" smtClean="0"/>
              <a:t>and sustainable feasibility</a:t>
            </a:r>
            <a:endParaRPr lang="en-US" sz="1600" dirty="0"/>
          </a:p>
          <a:p>
            <a:pPr marL="742950" lvl="1" indent="-285750" fontAlgn="base">
              <a:buFont typeface="Arial" panose="020B0604020202020204" pitchFamily="34" charset="0"/>
              <a:buChar char="•"/>
            </a:pPr>
            <a:r>
              <a:rPr lang="en-US" sz="1600" dirty="0"/>
              <a:t>Train chapter project teams for fluency in EWB-USA policies, project process and travel requirements</a:t>
            </a:r>
          </a:p>
          <a:p>
            <a:pPr marL="742950" lvl="1" indent="-285750" fontAlgn="base">
              <a:buFont typeface="Arial" panose="020B0604020202020204" pitchFamily="34" charset="0"/>
              <a:buChar char="•"/>
            </a:pPr>
            <a:r>
              <a:rPr lang="en-US" sz="1600" dirty="0"/>
              <a:t>Ensure proper financial governance is maintained over all funds associated with the organization, including our </a:t>
            </a:r>
            <a:r>
              <a:rPr lang="en-US" sz="1600" dirty="0" smtClean="0"/>
              <a:t>280+ </a:t>
            </a:r>
            <a:r>
              <a:rPr lang="en-US" sz="1600" dirty="0"/>
              <a:t>chapters</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5334000"/>
            <a:ext cx="1290722" cy="115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4583" y="5675383"/>
            <a:ext cx="1684237" cy="889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6237" y="5459197"/>
            <a:ext cx="2514600" cy="105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1633538" y="5105400"/>
            <a:ext cx="1414462"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81801" y="5985904"/>
            <a:ext cx="2209799" cy="491096"/>
          </a:xfrm>
          <a:prstGeom prst="rect">
            <a:avLst/>
          </a:prstGeom>
          <a:noFill/>
        </p:spPr>
        <p:txBody>
          <a:bodyPr wrap="square" rtlCol="0">
            <a:spAutoFit/>
          </a:bodyPr>
          <a:lstStyle/>
          <a:p>
            <a:pPr algn="ctr">
              <a:lnSpc>
                <a:spcPts val="1500"/>
              </a:lnSpc>
            </a:pPr>
            <a:r>
              <a:rPr lang="en-US" sz="6000" b="1" dirty="0" smtClean="0">
                <a:solidFill>
                  <a:srgbClr val="C2CD23"/>
                </a:solidFill>
                <a:latin typeface="Myriad Pro" pitchFamily="34" charset="0"/>
              </a:rPr>
              <a:t>100%</a:t>
            </a:r>
            <a:r>
              <a:rPr lang="en-US" b="1" dirty="0" smtClean="0">
                <a:solidFill>
                  <a:srgbClr val="362C1F"/>
                </a:solidFill>
                <a:latin typeface="Myriad Pro" pitchFamily="34" charset="0"/>
              </a:rPr>
              <a:t>MISSION-DRIVEN</a:t>
            </a:r>
          </a:p>
        </p:txBody>
      </p:sp>
    </p:spTree>
    <p:extLst>
      <p:ext uri="{BB962C8B-B14F-4D97-AF65-F5344CB8AC3E}">
        <p14:creationId xmlns:p14="http://schemas.microsoft.com/office/powerpoint/2010/main" val="184418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261" y="-5917"/>
            <a:ext cx="9223513" cy="1682317"/>
          </a:xfrm>
          <a:prstGeom prst="rect">
            <a:avLst/>
          </a:prstGeom>
          <a:solidFill>
            <a:srgbClr val="B5CDE4">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9157252" cy="1447799"/>
          </a:xfrm>
          <a:prstGeom prst="rect">
            <a:avLst/>
          </a:prstGeom>
          <a:solidFill>
            <a:srgbClr val="095AA6">
              <a:alpha val="58824"/>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134" y="95851"/>
            <a:ext cx="1676400" cy="1295400"/>
          </a:xfrm>
          <a:prstGeom prst="rect">
            <a:avLst/>
          </a:prstGeom>
        </p:spPr>
      </p:pic>
      <p:sp>
        <p:nvSpPr>
          <p:cNvPr id="7" name="TextBox 6"/>
          <p:cNvSpPr txBox="1"/>
          <p:nvPr/>
        </p:nvSpPr>
        <p:spPr>
          <a:xfrm>
            <a:off x="2362200" y="235720"/>
            <a:ext cx="6248400" cy="646331"/>
          </a:xfrm>
          <a:prstGeom prst="rect">
            <a:avLst/>
          </a:prstGeom>
          <a:noFill/>
        </p:spPr>
        <p:txBody>
          <a:bodyPr wrap="square" rtlCol="0">
            <a:spAutoFit/>
          </a:bodyPr>
          <a:lstStyle/>
          <a:p>
            <a:r>
              <a:rPr lang="en-US" sz="3600" b="1" dirty="0" smtClean="0">
                <a:solidFill>
                  <a:schemeClr val="bg1"/>
                </a:solidFill>
                <a:latin typeface="Leelawadee" pitchFamily="34" charset="-34"/>
                <a:cs typeface="Leelawadee" pitchFamily="34" charset="-34"/>
              </a:rPr>
              <a:t>EWB-USA Regions</a:t>
            </a:r>
          </a:p>
        </p:txBody>
      </p:sp>
      <p:sp>
        <p:nvSpPr>
          <p:cNvPr id="2" name="Rectangle 1"/>
          <p:cNvSpPr/>
          <p:nvPr/>
        </p:nvSpPr>
        <p:spPr>
          <a:xfrm>
            <a:off x="1600200" y="2077971"/>
            <a:ext cx="7086600" cy="523220"/>
          </a:xfrm>
          <a:prstGeom prst="rect">
            <a:avLst/>
          </a:prstGeom>
        </p:spPr>
        <p:txBody>
          <a:bodyPr wrap="square">
            <a:spAutoFit/>
          </a:bodyPr>
          <a:lstStyle/>
          <a:p>
            <a:endParaRPr lang="en-US" sz="2800" dirty="0"/>
          </a:p>
        </p:txBody>
      </p:sp>
      <p:sp>
        <p:nvSpPr>
          <p:cNvPr id="8" name="Rectangle 7"/>
          <p:cNvSpPr/>
          <p:nvPr/>
        </p:nvSpPr>
        <p:spPr>
          <a:xfrm>
            <a:off x="4343400" y="1709594"/>
            <a:ext cx="4572000" cy="1908215"/>
          </a:xfrm>
          <a:prstGeom prst="rect">
            <a:avLst/>
          </a:prstGeom>
        </p:spPr>
        <p:txBody>
          <a:bodyPr>
            <a:spAutoFit/>
          </a:bodyPr>
          <a:lstStyle/>
          <a:p>
            <a:pPr algn="r"/>
            <a:r>
              <a:rPr lang="en-US" sz="2200" b="1" i="1" dirty="0">
                <a:solidFill>
                  <a:srgbClr val="C2CD23"/>
                </a:solidFill>
                <a:latin typeface="Arial" pitchFamily="34" charset="0"/>
                <a:cs typeface="Arial" pitchFamily="34" charset="0"/>
              </a:rPr>
              <a:t> </a:t>
            </a:r>
            <a:r>
              <a:rPr lang="en-US" sz="2000" b="1" dirty="0">
                <a:latin typeface="Goudy Old Style" pitchFamily="18" charset="0"/>
                <a:cs typeface="Arial" pitchFamily="34" charset="0"/>
              </a:rPr>
              <a:t>Seven Regions:</a:t>
            </a:r>
            <a:r>
              <a:rPr lang="en-US" sz="2000" b="1" i="1" dirty="0">
                <a:latin typeface="Goudy Old Style" pitchFamily="18" charset="0"/>
                <a:cs typeface="Arial" pitchFamily="34" charset="0"/>
              </a:rPr>
              <a:t> </a:t>
            </a:r>
          </a:p>
          <a:p>
            <a:pPr algn="r"/>
            <a:r>
              <a:rPr lang="en-US" sz="2000" b="1" i="1" dirty="0">
                <a:latin typeface="Goudy Old Style" pitchFamily="18" charset="0"/>
                <a:cs typeface="Arial" pitchFamily="34" charset="0"/>
              </a:rPr>
              <a:t>West Coast, Mountain, South Central, </a:t>
            </a:r>
          </a:p>
          <a:p>
            <a:pPr algn="r"/>
            <a:r>
              <a:rPr lang="en-US" sz="2000" b="1" i="1" dirty="0">
                <a:latin typeface="Goudy Old Style" pitchFamily="18" charset="0"/>
                <a:cs typeface="Arial" pitchFamily="34" charset="0"/>
              </a:rPr>
              <a:t>Midwest, Great Lakes, Northeast, </a:t>
            </a:r>
            <a:r>
              <a:rPr lang="en-US" sz="2000" b="1" i="1" dirty="0" smtClean="0">
                <a:latin typeface="Goudy Old Style" pitchFamily="18" charset="0"/>
                <a:cs typeface="Arial" pitchFamily="34" charset="0"/>
              </a:rPr>
              <a:t>Southeast</a:t>
            </a:r>
          </a:p>
          <a:p>
            <a:pPr algn="r"/>
            <a:endParaRPr lang="en-US" b="1" i="1" dirty="0">
              <a:solidFill>
                <a:srgbClr val="C2CD23"/>
              </a:solidFill>
              <a:latin typeface="Arial" pitchFamily="34" charset="0"/>
              <a:cs typeface="Arial" pitchFamily="34" charset="0"/>
            </a:endParaRPr>
          </a:p>
          <a:p>
            <a:pPr algn="r"/>
            <a:r>
              <a:rPr lang="en-US" dirty="0">
                <a:solidFill>
                  <a:srgbClr val="095AA6"/>
                </a:solidFill>
                <a:latin typeface="Arial" panose="020B0604020202020204" pitchFamily="34" charset="0"/>
                <a:cs typeface="Arial" panose="020B0604020202020204" pitchFamily="34" charset="0"/>
              </a:rPr>
              <a:t>http://regions.ewb-usa.org/</a:t>
            </a:r>
            <a:r>
              <a:rPr lang="en-US" b="1" i="1" dirty="0">
                <a:solidFill>
                  <a:srgbClr val="095AA6"/>
                </a:solidFill>
                <a:latin typeface="Arial" pitchFamily="34" charset="0"/>
                <a:cs typeface="Arial" pitchFamily="34" charset="0"/>
              </a:rPr>
              <a:t> </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546" y="2743200"/>
            <a:ext cx="5588104" cy="3884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990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4790</TotalTime>
  <Words>1772</Words>
  <Application>Microsoft Office PowerPoint</Application>
  <PresentationFormat>On-screen Show (4:3)</PresentationFormat>
  <Paragraphs>243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Gross</dc:creator>
  <cp:lastModifiedBy>Alex Stader</cp:lastModifiedBy>
  <cp:revision>374</cp:revision>
  <dcterms:created xsi:type="dcterms:W3CDTF">2012-10-02T23:52:41Z</dcterms:created>
  <dcterms:modified xsi:type="dcterms:W3CDTF">2015-08-31T22:58:18Z</dcterms:modified>
</cp:coreProperties>
</file>